
<file path=[Content_Types].xml><?xml version="1.0" encoding="utf-8"?>
<Types xmlns="http://schemas.openxmlformats.org/package/2006/content-types">
  <Default Extension="png" ContentType="image/png"/>
  <Default Extension="svg" ContentType="image/svg+xml"/>
  <Default Extension="jpeg" ContentType="image/jpeg"/>
  <Default Extension="glb" ContentType="model/gltf.binary"/>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1.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2.xml" ContentType="application/vnd.openxmlformats-officedocument.themeOverr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3" r:id="rId4"/>
  </p:sldMasterIdLst>
  <p:notesMasterIdLst>
    <p:notesMasterId r:id="rId30"/>
  </p:notesMasterIdLst>
  <p:handoutMasterIdLst>
    <p:handoutMasterId r:id="rId31"/>
  </p:handoutMasterIdLst>
  <p:sldIdLst>
    <p:sldId id="267" r:id="rId5"/>
    <p:sldId id="403" r:id="rId6"/>
    <p:sldId id="301" r:id="rId7"/>
    <p:sldId id="353" r:id="rId8"/>
    <p:sldId id="349" r:id="rId9"/>
    <p:sldId id="355" r:id="rId10"/>
    <p:sldId id="350" r:id="rId11"/>
    <p:sldId id="396" r:id="rId12"/>
    <p:sldId id="400" r:id="rId13"/>
    <p:sldId id="405" r:id="rId14"/>
    <p:sldId id="404" r:id="rId15"/>
    <p:sldId id="383" r:id="rId16"/>
    <p:sldId id="385" r:id="rId17"/>
    <p:sldId id="357" r:id="rId18"/>
    <p:sldId id="361" r:id="rId19"/>
    <p:sldId id="391" r:id="rId20"/>
    <p:sldId id="384" r:id="rId21"/>
    <p:sldId id="389" r:id="rId22"/>
    <p:sldId id="390" r:id="rId23"/>
    <p:sldId id="382" r:id="rId24"/>
    <p:sldId id="377" r:id="rId25"/>
    <p:sldId id="379" r:id="rId26"/>
    <p:sldId id="380" r:id="rId27"/>
    <p:sldId id="366" r:id="rId28"/>
    <p:sldId id="394" r:id="rId29"/>
  </p:sldIdLst>
  <p:sldSz cx="12192000" cy="6858000"/>
  <p:notesSz cx="9144000" cy="6858000"/>
  <p:defaultTextStyle>
    <a:defPPr>
      <a:defRPr lang="en-US"/>
    </a:defPPr>
    <a:lvl1pPr marL="0" algn="l" defTabSz="457173" rtl="0" eaLnBrk="1" latinLnBrk="0" hangingPunct="1">
      <a:defRPr sz="1800" kern="1200">
        <a:solidFill>
          <a:schemeClr val="tx1"/>
        </a:solidFill>
        <a:latin typeface="+mn-lt"/>
        <a:ea typeface="+mn-ea"/>
        <a:cs typeface="+mn-cs"/>
      </a:defRPr>
    </a:lvl1pPr>
    <a:lvl2pPr marL="457173" algn="l" defTabSz="457173" rtl="0" eaLnBrk="1" latinLnBrk="0" hangingPunct="1">
      <a:defRPr sz="1800" kern="1200">
        <a:solidFill>
          <a:schemeClr val="tx1"/>
        </a:solidFill>
        <a:latin typeface="+mn-lt"/>
        <a:ea typeface="+mn-ea"/>
        <a:cs typeface="+mn-cs"/>
      </a:defRPr>
    </a:lvl2pPr>
    <a:lvl3pPr marL="914347" algn="l" defTabSz="457173" rtl="0" eaLnBrk="1" latinLnBrk="0" hangingPunct="1">
      <a:defRPr sz="1800" kern="1200">
        <a:solidFill>
          <a:schemeClr val="tx1"/>
        </a:solidFill>
        <a:latin typeface="+mn-lt"/>
        <a:ea typeface="+mn-ea"/>
        <a:cs typeface="+mn-cs"/>
      </a:defRPr>
    </a:lvl3pPr>
    <a:lvl4pPr marL="1371520" algn="l" defTabSz="457173" rtl="0" eaLnBrk="1" latinLnBrk="0" hangingPunct="1">
      <a:defRPr sz="1800" kern="1200">
        <a:solidFill>
          <a:schemeClr val="tx1"/>
        </a:solidFill>
        <a:latin typeface="+mn-lt"/>
        <a:ea typeface="+mn-ea"/>
        <a:cs typeface="+mn-cs"/>
      </a:defRPr>
    </a:lvl4pPr>
    <a:lvl5pPr marL="1828694" algn="l" defTabSz="457173" rtl="0" eaLnBrk="1" latinLnBrk="0" hangingPunct="1">
      <a:defRPr sz="1800" kern="1200">
        <a:solidFill>
          <a:schemeClr val="tx1"/>
        </a:solidFill>
        <a:latin typeface="+mn-lt"/>
        <a:ea typeface="+mn-ea"/>
        <a:cs typeface="+mn-cs"/>
      </a:defRPr>
    </a:lvl5pPr>
    <a:lvl6pPr marL="2285866" algn="l" defTabSz="457173" rtl="0" eaLnBrk="1" latinLnBrk="0" hangingPunct="1">
      <a:defRPr sz="1800" kern="1200">
        <a:solidFill>
          <a:schemeClr val="tx1"/>
        </a:solidFill>
        <a:latin typeface="+mn-lt"/>
        <a:ea typeface="+mn-ea"/>
        <a:cs typeface="+mn-cs"/>
      </a:defRPr>
    </a:lvl6pPr>
    <a:lvl7pPr marL="2743041" algn="l" defTabSz="457173" rtl="0" eaLnBrk="1" latinLnBrk="0" hangingPunct="1">
      <a:defRPr sz="1800" kern="1200">
        <a:solidFill>
          <a:schemeClr val="tx1"/>
        </a:solidFill>
        <a:latin typeface="+mn-lt"/>
        <a:ea typeface="+mn-ea"/>
        <a:cs typeface="+mn-cs"/>
      </a:defRPr>
    </a:lvl7pPr>
    <a:lvl8pPr marL="3200214" algn="l" defTabSz="457173" rtl="0" eaLnBrk="1" latinLnBrk="0" hangingPunct="1">
      <a:defRPr sz="1800" kern="1200">
        <a:solidFill>
          <a:schemeClr val="tx1"/>
        </a:solidFill>
        <a:latin typeface="+mn-lt"/>
        <a:ea typeface="+mn-ea"/>
        <a:cs typeface="+mn-cs"/>
      </a:defRPr>
    </a:lvl8pPr>
    <a:lvl9pPr marL="3657388" algn="l" defTabSz="457173"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Master Slides" id="{1165592B-D1AE-EE48-AEB4-F19515D86DC8}">
          <p14:sldIdLst>
            <p14:sldId id="267"/>
            <p14:sldId id="403"/>
            <p14:sldId id="301"/>
            <p14:sldId id="353"/>
            <p14:sldId id="349"/>
            <p14:sldId id="355"/>
            <p14:sldId id="350"/>
            <p14:sldId id="396"/>
            <p14:sldId id="400"/>
            <p14:sldId id="405"/>
            <p14:sldId id="404"/>
            <p14:sldId id="383"/>
            <p14:sldId id="385"/>
            <p14:sldId id="357"/>
            <p14:sldId id="361"/>
            <p14:sldId id="391"/>
            <p14:sldId id="384"/>
            <p14:sldId id="389"/>
            <p14:sldId id="390"/>
            <p14:sldId id="382"/>
            <p14:sldId id="377"/>
            <p14:sldId id="379"/>
            <p14:sldId id="380"/>
            <p14:sldId id="366"/>
            <p14:sldId id="394"/>
          </p14:sldIdLst>
        </p14:section>
      </p14:sectionLst>
    </p:ext>
    <p:ext uri="{EFAFB233-063F-42B5-8137-9DF3F51BA10A}">
      <p15:sldGuideLst xmlns:p15="http://schemas.microsoft.com/office/powerpoint/2012/main">
        <p15:guide id="1" orient="horz" pos="1842" userDrawn="1">
          <p15:clr>
            <a:srgbClr val="A4A3A4"/>
          </p15:clr>
        </p15:guide>
        <p15:guide id="2" orient="horz" pos="3294" userDrawn="1">
          <p15:clr>
            <a:srgbClr val="A4A3A4"/>
          </p15:clr>
        </p15:guide>
        <p15:guide id="3" orient="horz" pos="2228" userDrawn="1">
          <p15:clr>
            <a:srgbClr val="A4A3A4"/>
          </p15:clr>
        </p15:guide>
        <p15:guide id="4" orient="horz" pos="2614" userDrawn="1">
          <p15:clr>
            <a:srgbClr val="A4A3A4"/>
          </p15:clr>
        </p15:guide>
        <p15:guide id="5" pos="3812" userDrawn="1">
          <p15:clr>
            <a:srgbClr val="A4A3A4"/>
          </p15:clr>
        </p15:guide>
        <p15:guide id="6" orient="horz" pos="1570" userDrawn="1">
          <p15:clr>
            <a:srgbClr val="A4A3A4"/>
          </p15:clr>
        </p15:guide>
        <p15:guide id="7" orient="horz" pos="1616" userDrawn="1">
          <p15:clr>
            <a:srgbClr val="A4A3A4"/>
          </p15:clr>
        </p15:guide>
        <p15:guide id="8" pos="1300" userDrawn="1">
          <p15:clr>
            <a:srgbClr val="A4A3A4"/>
          </p15:clr>
        </p15:guide>
        <p15:guide id="9" pos="3407" userDrawn="1">
          <p15:clr>
            <a:srgbClr val="A4A3A4"/>
          </p15:clr>
        </p15:guide>
        <p15:guide id="10" pos="2361"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 User" initials="Office"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6AA9E1"/>
    <a:srgbClr val="CE0036"/>
    <a:srgbClr val="235BA6"/>
    <a:srgbClr val="031E42"/>
    <a:srgbClr val="1C428A"/>
    <a:srgbClr val="FF99CC"/>
    <a:srgbClr val="041D42"/>
    <a:srgbClr val="041E4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C9C6170-E07F-4066-8553-52BBE7AED2AD}" v="11" dt="2021-10-19T00:10:58.630"/>
    <p1510:client id="{0BBCD5D4-1FAB-45CD-9F16-B99DCEADE1BF}" v="65" dt="2021-10-19T01:39:11.983"/>
    <p1510:client id="{2D482058-80BB-401E-A9D3-7D2253CE3202}" v="299" dt="2021-10-18T22:33:03.989"/>
    <p1510:client id="{1399A166-B37E-4A6A-8A41-C158461A231E}" v="13" dt="2021-10-19T01:42:02.655"/>
    <p1510:client id="{6067F6D3-DF22-131E-0EDC-7CD2FB866563}" v="20" dt="2021-10-18T22:28:51.097"/>
    <p1510:client id="{74D328DA-161D-4459-90F4-F47366A23825}" v="41" dt="2021-10-18T23:34:04.441"/>
    <p1510:client id="{94DFED04-7E8A-4C23-BE55-C9C1C6724306}" v="54" dt="2021-10-19T01:19:47.005"/>
    <p1510:client id="{967B1930-E4F7-4CA0-ABF1-EDCE119299E2}" v="35" dt="2021-10-19T00:01:20.941"/>
    <p1510:client id="{AE6C6D2A-E386-470C-B584-6606B0EC1BB7}" v="109" dt="2021-10-19T01:16:24.169"/>
    <p1510:client id="{C75EEC67-9370-4FDD-A7BF-4AE638D36565}" v="32" dt="2021-10-18T22:13:05.232"/>
    <p1510:client id="{FC3E74F1-D3AF-42F6-B74D-4F508078702B}" v="17" dt="2021-10-19T01:22:57.653"/>
  </p1510:revLst>
</p1510:revInfo>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2" d="100"/>
          <a:sy n="92" d="100"/>
        </p:scale>
        <p:origin x="307" y="72"/>
      </p:cViewPr>
      <p:guideLst>
        <p:guide orient="horz" pos="1842"/>
        <p:guide orient="horz" pos="3294"/>
        <p:guide orient="horz" pos="2228"/>
        <p:guide orient="horz" pos="2614"/>
        <p:guide pos="3812"/>
        <p:guide orient="horz" pos="1570"/>
        <p:guide orient="horz" pos="1616"/>
        <p:guide pos="1300"/>
        <p:guide pos="3407"/>
        <p:guide pos="2361"/>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commentAuthors" Target="commentAuthors.xml"/><Relationship Id="rId37"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lenda O'Brien" userId="e593b338-8de9-4667-9cf4-e2a44ce79323" providerId="ADAL" clId="{809E6C37-422B-4AB5-AE87-B69E2C0BEDD6}"/>
    <pc:docChg chg="modSld">
      <pc:chgData name="Glenda O'Brien" userId="e593b338-8de9-4667-9cf4-e2a44ce79323" providerId="ADAL" clId="{809E6C37-422B-4AB5-AE87-B69E2C0BEDD6}" dt="2021-10-19T21:49:47.322" v="22" actId="1076"/>
      <pc:docMkLst>
        <pc:docMk/>
      </pc:docMkLst>
      <pc:sldChg chg="modSp">
        <pc:chgData name="Glenda O'Brien" userId="e593b338-8de9-4667-9cf4-e2a44ce79323" providerId="ADAL" clId="{809E6C37-422B-4AB5-AE87-B69E2C0BEDD6}" dt="2021-10-19T21:34:07.800" v="0" actId="20577"/>
        <pc:sldMkLst>
          <pc:docMk/>
          <pc:sldMk cId="1516643777" sldId="267"/>
        </pc:sldMkLst>
        <pc:spChg chg="mod">
          <ac:chgData name="Glenda O'Brien" userId="e593b338-8de9-4667-9cf4-e2a44ce79323" providerId="ADAL" clId="{809E6C37-422B-4AB5-AE87-B69E2C0BEDD6}" dt="2021-10-19T21:34:07.800" v="0" actId="20577"/>
          <ac:spMkLst>
            <pc:docMk/>
            <pc:sldMk cId="1516643777" sldId="267"/>
            <ac:spMk id="6" creationId="{D67080D6-2274-964A-A349-D1551D835EAC}"/>
          </ac:spMkLst>
        </pc:spChg>
      </pc:sldChg>
      <pc:sldChg chg="addSp modSp">
        <pc:chgData name="Glenda O'Brien" userId="e593b338-8de9-4667-9cf4-e2a44ce79323" providerId="ADAL" clId="{809E6C37-422B-4AB5-AE87-B69E2C0BEDD6}" dt="2021-10-19T21:49:47.322" v="22" actId="1076"/>
        <pc:sldMkLst>
          <pc:docMk/>
          <pc:sldMk cId="240621904" sldId="379"/>
        </pc:sldMkLst>
        <pc:spChg chg="add mod">
          <ac:chgData name="Glenda O'Brien" userId="e593b338-8de9-4667-9cf4-e2a44ce79323" providerId="ADAL" clId="{809E6C37-422B-4AB5-AE87-B69E2C0BEDD6}" dt="2021-10-19T21:49:25.699" v="20" actId="1076"/>
          <ac:spMkLst>
            <pc:docMk/>
            <pc:sldMk cId="240621904" sldId="379"/>
            <ac:spMk id="6" creationId="{D6756BB9-8DE1-4BDE-A224-516C486B8D4B}"/>
          </ac:spMkLst>
        </pc:spChg>
        <pc:spChg chg="add mod">
          <ac:chgData name="Glenda O'Brien" userId="e593b338-8de9-4667-9cf4-e2a44ce79323" providerId="ADAL" clId="{809E6C37-422B-4AB5-AE87-B69E2C0BEDD6}" dt="2021-10-19T21:49:47.322" v="22" actId="1076"/>
          <ac:spMkLst>
            <pc:docMk/>
            <pc:sldMk cId="240621904" sldId="379"/>
            <ac:spMk id="7" creationId="{D097C7D7-A4A5-4A99-9D76-CA5D527A08DB}"/>
          </ac:spMkLst>
        </pc:spChg>
        <pc:spChg chg="mod">
          <ac:chgData name="Glenda O'Brien" userId="e593b338-8de9-4667-9cf4-e2a44ce79323" providerId="ADAL" clId="{809E6C37-422B-4AB5-AE87-B69E2C0BEDD6}" dt="2021-10-19T21:46:36.803" v="16" actId="14100"/>
          <ac:spMkLst>
            <pc:docMk/>
            <pc:sldMk cId="240621904" sldId="379"/>
            <ac:spMk id="15" creationId="{75FEC031-3957-4222-BEF7-C9C61FFDBFED}"/>
          </ac:spMkLst>
        </pc:spChg>
        <pc:graphicFrameChg chg="mod">
          <ac:chgData name="Glenda O'Brien" userId="e593b338-8de9-4667-9cf4-e2a44ce79323" providerId="ADAL" clId="{809E6C37-422B-4AB5-AE87-B69E2C0BEDD6}" dt="2021-10-19T21:46:37.567" v="17" actId="1076"/>
          <ac:graphicFrameMkLst>
            <pc:docMk/>
            <pc:sldMk cId="240621904" sldId="379"/>
            <ac:graphicFrameMk id="18" creationId="{6D1B9424-0BE0-7344-A8E9-37E251890D98}"/>
          </ac:graphicFrameMkLst>
        </pc:graphicFrameChg>
        <pc:graphicFrameChg chg="mod">
          <ac:chgData name="Glenda O'Brien" userId="e593b338-8de9-4667-9cf4-e2a44ce79323" providerId="ADAL" clId="{809E6C37-422B-4AB5-AE87-B69E2C0BEDD6}" dt="2021-10-19T21:48:47.618" v="18" actId="20577"/>
          <ac:graphicFrameMkLst>
            <pc:docMk/>
            <pc:sldMk cId="240621904" sldId="379"/>
            <ac:graphicFrameMk id="21" creationId="{335EDDEB-E1E5-411D-B6C1-4D51041B514D}"/>
          </ac:graphicFrameMkLst>
        </pc:graphicFrameChg>
      </pc:sldChg>
      <pc:sldChg chg="modSp">
        <pc:chgData name="Glenda O'Brien" userId="e593b338-8de9-4667-9cf4-e2a44ce79323" providerId="ADAL" clId="{809E6C37-422B-4AB5-AE87-B69E2C0BEDD6}" dt="2021-10-19T21:40:20.824" v="11" actId="20577"/>
        <pc:sldMkLst>
          <pc:docMk/>
          <pc:sldMk cId="1153173953" sldId="385"/>
        </pc:sldMkLst>
        <pc:spChg chg="mod">
          <ac:chgData name="Glenda O'Brien" userId="e593b338-8de9-4667-9cf4-e2a44ce79323" providerId="ADAL" clId="{809E6C37-422B-4AB5-AE87-B69E2C0BEDD6}" dt="2021-10-19T21:39:56.384" v="7" actId="20577"/>
          <ac:spMkLst>
            <pc:docMk/>
            <pc:sldMk cId="1153173953" sldId="385"/>
            <ac:spMk id="33" creationId="{64554969-9CBC-4D45-85E4-A98F53F7C412}"/>
          </ac:spMkLst>
        </pc:spChg>
        <pc:spChg chg="mod">
          <ac:chgData name="Glenda O'Brien" userId="e593b338-8de9-4667-9cf4-e2a44ce79323" providerId="ADAL" clId="{809E6C37-422B-4AB5-AE87-B69E2C0BEDD6}" dt="2021-10-19T21:39:40.076" v="6" actId="20577"/>
          <ac:spMkLst>
            <pc:docMk/>
            <pc:sldMk cId="1153173953" sldId="385"/>
            <ac:spMk id="34" creationId="{B25C3976-09FC-FF45-93B4-E5387184AA74}"/>
          </ac:spMkLst>
        </pc:spChg>
        <pc:spChg chg="mod">
          <ac:chgData name="Glenda O'Brien" userId="e593b338-8de9-4667-9cf4-e2a44ce79323" providerId="ADAL" clId="{809E6C37-422B-4AB5-AE87-B69E2C0BEDD6}" dt="2021-10-19T21:40:11.425" v="10" actId="20577"/>
          <ac:spMkLst>
            <pc:docMk/>
            <pc:sldMk cId="1153173953" sldId="385"/>
            <ac:spMk id="35" creationId="{C54F14AA-AB8E-C141-97AB-0492111AB81F}"/>
          </ac:spMkLst>
        </pc:spChg>
        <pc:spChg chg="mod">
          <ac:chgData name="Glenda O'Brien" userId="e593b338-8de9-4667-9cf4-e2a44ce79323" providerId="ADAL" clId="{809E6C37-422B-4AB5-AE87-B69E2C0BEDD6}" dt="2021-10-19T21:40:20.824" v="11" actId="20577"/>
          <ac:spMkLst>
            <pc:docMk/>
            <pc:sldMk cId="1153173953" sldId="385"/>
            <ac:spMk id="36" creationId="{78958DFE-754B-D046-8213-57F7A374A32E}"/>
          </ac:spMkLst>
        </pc:spChg>
      </pc:sldChg>
      <pc:sldChg chg="modSp">
        <pc:chgData name="Glenda O'Brien" userId="e593b338-8de9-4667-9cf4-e2a44ce79323" providerId="ADAL" clId="{809E6C37-422B-4AB5-AE87-B69E2C0BEDD6}" dt="2021-10-19T21:45:33.630" v="14" actId="20577"/>
        <pc:sldMkLst>
          <pc:docMk/>
          <pc:sldMk cId="1772963371" sldId="390"/>
        </pc:sldMkLst>
        <pc:spChg chg="mod">
          <ac:chgData name="Glenda O'Brien" userId="e593b338-8de9-4667-9cf4-e2a44ce79323" providerId="ADAL" clId="{809E6C37-422B-4AB5-AE87-B69E2C0BEDD6}" dt="2021-10-19T21:45:33.630" v="14" actId="20577"/>
          <ac:spMkLst>
            <pc:docMk/>
            <pc:sldMk cId="1772963371" sldId="390"/>
            <ac:spMk id="26" creationId="{54ED1EE4-433F-1847-959F-729D3989E231}"/>
          </ac:spMkLst>
        </pc:spChg>
      </pc:sldChg>
      <pc:sldChg chg="modSp">
        <pc:chgData name="Glenda O'Brien" userId="e593b338-8de9-4667-9cf4-e2a44ce79323" providerId="ADAL" clId="{809E6C37-422B-4AB5-AE87-B69E2C0BEDD6}" dt="2021-10-19T21:43:22.971" v="13" actId="14100"/>
        <pc:sldMkLst>
          <pc:docMk/>
          <pc:sldMk cId="3309910946" sldId="391"/>
        </pc:sldMkLst>
        <pc:spChg chg="mod">
          <ac:chgData name="Glenda O'Brien" userId="e593b338-8de9-4667-9cf4-e2a44ce79323" providerId="ADAL" clId="{809E6C37-422B-4AB5-AE87-B69E2C0BEDD6}" dt="2021-10-19T21:43:22.971" v="13" actId="14100"/>
          <ac:spMkLst>
            <pc:docMk/>
            <pc:sldMk cId="3309910946" sldId="391"/>
            <ac:spMk id="17" creationId="{6952A194-B43A-484A-B756-201C69198B00}"/>
          </ac:spMkLst>
        </pc:spChg>
      </pc:sldChg>
      <pc:sldChg chg="modSp">
        <pc:chgData name="Glenda O'Brien" userId="e593b338-8de9-4667-9cf4-e2a44ce79323" providerId="ADAL" clId="{809E6C37-422B-4AB5-AE87-B69E2C0BEDD6}" dt="2021-10-19T21:37:53.947" v="1" actId="20577"/>
        <pc:sldMkLst>
          <pc:docMk/>
          <pc:sldMk cId="4030327664" sldId="396"/>
        </pc:sldMkLst>
        <pc:spChg chg="mod">
          <ac:chgData name="Glenda O'Brien" userId="e593b338-8de9-4667-9cf4-e2a44ce79323" providerId="ADAL" clId="{809E6C37-422B-4AB5-AE87-B69E2C0BEDD6}" dt="2021-10-19T21:37:53.947" v="1" actId="20577"/>
          <ac:spMkLst>
            <pc:docMk/>
            <pc:sldMk cId="4030327664" sldId="396"/>
            <ac:spMk id="2" creationId="{008E4A10-0C07-4347-B833-D29206970E2E}"/>
          </ac:spMkLst>
        </pc:spChg>
      </pc:sldChg>
      <pc:sldChg chg="modSp">
        <pc:chgData name="Glenda O'Brien" userId="e593b338-8de9-4667-9cf4-e2a44ce79323" providerId="ADAL" clId="{809E6C37-422B-4AB5-AE87-B69E2C0BEDD6}" dt="2021-10-19T21:38:16.306" v="2" actId="20577"/>
        <pc:sldMkLst>
          <pc:docMk/>
          <pc:sldMk cId="3610804838" sldId="400"/>
        </pc:sldMkLst>
        <pc:spChg chg="mod">
          <ac:chgData name="Glenda O'Brien" userId="e593b338-8de9-4667-9cf4-e2a44ce79323" providerId="ADAL" clId="{809E6C37-422B-4AB5-AE87-B69E2C0BEDD6}" dt="2021-10-19T21:38:16.306" v="2" actId="20577"/>
          <ac:spMkLst>
            <pc:docMk/>
            <pc:sldMk cId="3610804838" sldId="400"/>
            <ac:spMk id="2" creationId="{008E4A10-0C07-4347-B833-D29206970E2E}"/>
          </ac:spMkLst>
        </pc:spChg>
      </pc:sldChg>
      <pc:sldChg chg="modSp">
        <pc:chgData name="Glenda O'Brien" userId="e593b338-8de9-4667-9cf4-e2a44ce79323" providerId="ADAL" clId="{809E6C37-422B-4AB5-AE87-B69E2C0BEDD6}" dt="2021-10-19T21:38:38.856" v="4" actId="20577"/>
        <pc:sldMkLst>
          <pc:docMk/>
          <pc:sldMk cId="1960247883" sldId="404"/>
        </pc:sldMkLst>
        <pc:spChg chg="mod">
          <ac:chgData name="Glenda O'Brien" userId="e593b338-8de9-4667-9cf4-e2a44ce79323" providerId="ADAL" clId="{809E6C37-422B-4AB5-AE87-B69E2C0BEDD6}" dt="2021-10-19T21:38:38.856" v="4" actId="20577"/>
          <ac:spMkLst>
            <pc:docMk/>
            <pc:sldMk cId="1960247883" sldId="404"/>
            <ac:spMk id="2" creationId="{008E4A10-0C07-4347-B833-D29206970E2E}"/>
          </ac:spMkLst>
        </pc:spChg>
      </pc:sldChg>
      <pc:sldChg chg="modSp">
        <pc:chgData name="Glenda O'Brien" userId="e593b338-8de9-4667-9cf4-e2a44ce79323" providerId="ADAL" clId="{809E6C37-422B-4AB5-AE87-B69E2C0BEDD6}" dt="2021-10-19T21:38:24.504" v="3" actId="20577"/>
        <pc:sldMkLst>
          <pc:docMk/>
          <pc:sldMk cId="3896016308" sldId="405"/>
        </pc:sldMkLst>
        <pc:spChg chg="mod">
          <ac:chgData name="Glenda O'Brien" userId="e593b338-8de9-4667-9cf4-e2a44ce79323" providerId="ADAL" clId="{809E6C37-422B-4AB5-AE87-B69E2C0BEDD6}" dt="2021-10-19T21:38:24.504" v="3" actId="20577"/>
          <ac:spMkLst>
            <pc:docMk/>
            <pc:sldMk cId="3896016308" sldId="405"/>
            <ac:spMk id="2" creationId="{008E4A10-0C07-4347-B833-D29206970E2E}"/>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oleObject" Target="file:///C:\Users\megan\Desktop\Downloads\World%20of%20work%20student%20feedback%20form(1-26)%20(4).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3346403128180407"/>
          <c:y val="0.18827606434582494"/>
          <c:w val="0.57894870284071631"/>
          <c:h val="0.66836748155171699"/>
        </c:manualLayout>
      </c:layout>
      <c:pieChart>
        <c:varyColors val="1"/>
        <c:dLbls>
          <c:showLegendKey val="0"/>
          <c:showVal val="0"/>
          <c:showCatName val="0"/>
          <c:showSerName val="0"/>
          <c:showPercent val="0"/>
          <c:showBubbleSize val="0"/>
          <c:showLeaderLines val="0"/>
        </c:dLbls>
        <c:firstSliceAng val="276"/>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baseline="0">
                <a:solidFill>
                  <a:schemeClr val="bg1"/>
                </a:solidFill>
                <a:latin typeface="Montserrat" pitchFamily="2" charset="77"/>
                <a:ea typeface="+mn-ea"/>
                <a:cs typeface="+mn-cs"/>
              </a:defRPr>
            </a:pPr>
            <a:r>
              <a:rPr lang="en-AU" dirty="0"/>
              <a:t>Student views on careers and career readiness</a:t>
            </a:r>
          </a:p>
        </c:rich>
      </c:tx>
      <c:layout>
        <c:manualLayout>
          <c:xMode val="edge"/>
          <c:yMode val="edge"/>
          <c:x val="0.21753831014863448"/>
          <c:y val="4.4311462996031524E-2"/>
        </c:manualLayout>
      </c:layout>
      <c:overlay val="0"/>
      <c:spPr>
        <a:noFill/>
        <a:ln>
          <a:noFill/>
        </a:ln>
        <a:effectLst/>
      </c:spPr>
      <c:txPr>
        <a:bodyPr rot="0" spcFirstLastPara="1" vertOverflow="ellipsis" vert="horz" wrap="square" anchor="ctr" anchorCtr="1"/>
        <a:lstStyle/>
        <a:p>
          <a:pPr>
            <a:defRPr sz="2128" b="1" i="0" u="none" strike="noStrike" kern="1200" baseline="0">
              <a:solidFill>
                <a:schemeClr val="bg1"/>
              </a:solidFill>
              <a:latin typeface="Montserrat" pitchFamily="2" charset="77"/>
              <a:ea typeface="+mn-ea"/>
              <a:cs typeface="+mn-cs"/>
            </a:defRPr>
          </a:pPr>
          <a:endParaRPr lang="en-US"/>
        </a:p>
      </c:txPr>
    </c:title>
    <c:autoTitleDeleted val="0"/>
    <c:plotArea>
      <c:layout>
        <c:manualLayout>
          <c:layoutTarget val="inner"/>
          <c:xMode val="edge"/>
          <c:yMode val="edge"/>
          <c:x val="0.49390682842169159"/>
          <c:y val="0.13891385767790265"/>
          <c:w val="0.4716957774415006"/>
          <c:h val="0.60910702173464271"/>
        </c:manualLayout>
      </c:layout>
      <c:barChart>
        <c:barDir val="bar"/>
        <c:grouping val="clustered"/>
        <c:varyColors val="0"/>
        <c:ser>
          <c:idx val="0"/>
          <c:order val="0"/>
          <c:tx>
            <c:strRef>
              <c:f>Sheet2!$A$3</c:f>
              <c:strCache>
                <c:ptCount val="1"/>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invertIfNegative val="0"/>
          <c:cat>
            <c:strRef>
              <c:f>Sheet2!$B$2:$G$2</c:f>
              <c:strCache>
                <c:ptCount val="6"/>
                <c:pt idx="0">
                  <c:v>I can’t wait to work for a living</c:v>
                </c:pt>
                <c:pt idx="1">
                  <c:v>I’m confident that I can get a job I would like in the future</c:v>
                </c:pt>
                <c:pt idx="2">
                  <c:v>Having a good career is really important to me</c:v>
                </c:pt>
                <c:pt idx="3">
                  <c:v>What I do now is vital for my future work prospects</c:v>
                </c:pt>
                <c:pt idx="4">
                  <c:v>I’m not really thinking that much about jobs or careers at this stage of my life</c:v>
                </c:pt>
                <c:pt idx="5">
                  <c:v>Work experience and finding out about different jobs through school will make a big difference for me later on</c:v>
                </c:pt>
              </c:strCache>
            </c:strRef>
          </c:cat>
          <c:val>
            <c:numRef>
              <c:f>Sheet2!$B$3:$G$3</c:f>
            </c:numRef>
          </c:val>
          <c:extLst>
            <c:ext xmlns:c16="http://schemas.microsoft.com/office/drawing/2014/chart" uri="{C3380CC4-5D6E-409C-BE32-E72D297353CC}">
              <c16:uniqueId val="{00000000-F977-1940-9F00-0908EDCBF3ED}"/>
            </c:ext>
          </c:extLst>
        </c:ser>
        <c:ser>
          <c:idx val="1"/>
          <c:order val="1"/>
          <c:tx>
            <c:strRef>
              <c:f>Sheet2!$A$4</c:f>
              <c:strCache>
                <c:ptCount val="1"/>
                <c:pt idx="0">
                  <c:v>Model schools</c:v>
                </c:pt>
              </c:strCache>
            </c:strRef>
          </c:tx>
          <c:spPr>
            <a:solidFill>
              <a:srgbClr val="CE0036"/>
            </a:solidFill>
            <a:ln>
              <a:noFill/>
            </a:ln>
            <a:effectLst/>
          </c:spPr>
          <c:invertIfNegative val="0"/>
          <c:cat>
            <c:strRef>
              <c:f>Sheet2!$B$2:$G$2</c:f>
              <c:strCache>
                <c:ptCount val="6"/>
                <c:pt idx="0">
                  <c:v>I can’t wait to work for a living</c:v>
                </c:pt>
                <c:pt idx="1">
                  <c:v>I’m confident that I can get a job I would like in the future</c:v>
                </c:pt>
                <c:pt idx="2">
                  <c:v>Having a good career is really important to me</c:v>
                </c:pt>
                <c:pt idx="3">
                  <c:v>What I do now is vital for my future work prospects</c:v>
                </c:pt>
                <c:pt idx="4">
                  <c:v>I’m not really thinking that much about jobs or careers at this stage of my life</c:v>
                </c:pt>
                <c:pt idx="5">
                  <c:v>Work experience and finding out about different jobs through school will make a big difference for me later on</c:v>
                </c:pt>
              </c:strCache>
            </c:strRef>
          </c:cat>
          <c:val>
            <c:numRef>
              <c:f>Sheet2!$B$4:$G$4</c:f>
              <c:numCache>
                <c:formatCode>General</c:formatCode>
                <c:ptCount val="6"/>
                <c:pt idx="0">
                  <c:v>71.428571428571431</c:v>
                </c:pt>
                <c:pt idx="1">
                  <c:v>80.952380952380949</c:v>
                </c:pt>
                <c:pt idx="2">
                  <c:v>90.476190476190482</c:v>
                </c:pt>
                <c:pt idx="3">
                  <c:v>76.19047619047619</c:v>
                </c:pt>
                <c:pt idx="4">
                  <c:v>9</c:v>
                </c:pt>
                <c:pt idx="5">
                  <c:v>85.714285714285708</c:v>
                </c:pt>
              </c:numCache>
            </c:numRef>
          </c:val>
          <c:extLst>
            <c:ext xmlns:c16="http://schemas.microsoft.com/office/drawing/2014/chart" uri="{C3380CC4-5D6E-409C-BE32-E72D297353CC}">
              <c16:uniqueId val="{00000001-F977-1940-9F00-0908EDCBF3ED}"/>
            </c:ext>
          </c:extLst>
        </c:ser>
        <c:ser>
          <c:idx val="2"/>
          <c:order val="2"/>
          <c:tx>
            <c:strRef>
              <c:f>Sheet2!$A$5</c:f>
              <c:strCache>
                <c:ptCount val="1"/>
                <c:pt idx="0">
                  <c:v>Control school</c:v>
                </c:pt>
              </c:strCache>
            </c:strRef>
          </c:tx>
          <c:spPr>
            <a:solidFill>
              <a:srgbClr val="6AA9E1"/>
            </a:solidFill>
            <a:ln>
              <a:noFill/>
            </a:ln>
            <a:effectLst/>
          </c:spPr>
          <c:invertIfNegative val="0"/>
          <c:cat>
            <c:strRef>
              <c:f>Sheet2!$B$2:$G$2</c:f>
              <c:strCache>
                <c:ptCount val="6"/>
                <c:pt idx="0">
                  <c:v>I can’t wait to work for a living</c:v>
                </c:pt>
                <c:pt idx="1">
                  <c:v>I’m confident that I can get a job I would like in the future</c:v>
                </c:pt>
                <c:pt idx="2">
                  <c:v>Having a good career is really important to me</c:v>
                </c:pt>
                <c:pt idx="3">
                  <c:v>What I do now is vital for my future work prospects</c:v>
                </c:pt>
                <c:pt idx="4">
                  <c:v>I’m not really thinking that much about jobs or careers at this stage of my life</c:v>
                </c:pt>
                <c:pt idx="5">
                  <c:v>Work experience and finding out about different jobs through school will make a big difference for me later on</c:v>
                </c:pt>
              </c:strCache>
            </c:strRef>
          </c:cat>
          <c:val>
            <c:numRef>
              <c:f>Sheet2!$B$5:$G$5</c:f>
              <c:numCache>
                <c:formatCode>General</c:formatCode>
                <c:ptCount val="6"/>
                <c:pt idx="0">
                  <c:v>75</c:v>
                </c:pt>
                <c:pt idx="1">
                  <c:v>25</c:v>
                </c:pt>
                <c:pt idx="2">
                  <c:v>50</c:v>
                </c:pt>
                <c:pt idx="3">
                  <c:v>25</c:v>
                </c:pt>
                <c:pt idx="4">
                  <c:v>0</c:v>
                </c:pt>
                <c:pt idx="5">
                  <c:v>100</c:v>
                </c:pt>
              </c:numCache>
            </c:numRef>
          </c:val>
          <c:extLst>
            <c:ext xmlns:c16="http://schemas.microsoft.com/office/drawing/2014/chart" uri="{C3380CC4-5D6E-409C-BE32-E72D297353CC}">
              <c16:uniqueId val="{00000002-F977-1940-9F00-0908EDCBF3ED}"/>
            </c:ext>
          </c:extLst>
        </c:ser>
        <c:dLbls>
          <c:showLegendKey val="0"/>
          <c:showVal val="0"/>
          <c:showCatName val="0"/>
          <c:showSerName val="0"/>
          <c:showPercent val="0"/>
          <c:showBubbleSize val="0"/>
        </c:dLbls>
        <c:gapWidth val="100"/>
        <c:axId val="1025525064"/>
        <c:axId val="1025524104"/>
      </c:barChart>
      <c:catAx>
        <c:axId val="1025525064"/>
        <c:scaling>
          <c:orientation val="minMax"/>
        </c:scaling>
        <c:delete val="0"/>
        <c:axPos val="l"/>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bg1"/>
                </a:solidFill>
                <a:latin typeface="Montserrat" pitchFamily="2" charset="77"/>
                <a:ea typeface="+mn-ea"/>
                <a:cs typeface="+mn-cs"/>
              </a:defRPr>
            </a:pPr>
            <a:endParaRPr lang="en-US"/>
          </a:p>
        </c:txPr>
        <c:crossAx val="1025524104"/>
        <c:crosses val="autoZero"/>
        <c:auto val="1"/>
        <c:lblAlgn val="ctr"/>
        <c:lblOffset val="100"/>
        <c:noMultiLvlLbl val="0"/>
      </c:catAx>
      <c:valAx>
        <c:axId val="1025524104"/>
        <c:scaling>
          <c:orientation val="minMax"/>
        </c:scaling>
        <c:delete val="0"/>
        <c:axPos val="b"/>
        <c:majorGridlines>
          <c:spPr>
            <a:ln w="9525" cap="flat" cmpd="sng" algn="ctr">
              <a:solidFill>
                <a:schemeClr val="tx2">
                  <a:lumMod val="15000"/>
                  <a:lumOff val="85000"/>
                </a:schemeClr>
              </a:solidFill>
              <a:round/>
            </a:ln>
            <a:effectLst/>
          </c:spPr>
        </c:majorGridlines>
        <c:title>
          <c:tx>
            <c:rich>
              <a:bodyPr rot="0" spcFirstLastPara="1" vertOverflow="ellipsis" vert="horz" wrap="square" anchor="ctr" anchorCtr="1"/>
              <a:lstStyle/>
              <a:p>
                <a:pPr>
                  <a:defRPr sz="1197" b="1" i="0" u="none" strike="noStrike" kern="1200" baseline="0">
                    <a:solidFill>
                      <a:schemeClr val="bg1"/>
                    </a:solidFill>
                    <a:latin typeface="Montserrat" pitchFamily="2" charset="77"/>
                    <a:ea typeface="+mn-ea"/>
                    <a:cs typeface="+mn-cs"/>
                  </a:defRPr>
                </a:pPr>
                <a:r>
                  <a:rPr lang="en-AU" dirty="0"/>
                  <a:t>% students agreeing or strongly agreeing</a:t>
                </a:r>
              </a:p>
            </c:rich>
          </c:tx>
          <c:layout>
            <c:manualLayout>
              <c:xMode val="edge"/>
              <c:yMode val="edge"/>
              <c:x val="0.47594488188976386"/>
              <c:y val="0.80690699807102428"/>
            </c:manualLayout>
          </c:layout>
          <c:overlay val="0"/>
          <c:spPr>
            <a:noFill/>
            <a:ln>
              <a:noFill/>
            </a:ln>
            <a:effectLst/>
          </c:spPr>
          <c:txPr>
            <a:bodyPr rot="0" spcFirstLastPara="1" vertOverflow="ellipsis" vert="horz" wrap="square" anchor="ctr" anchorCtr="1"/>
            <a:lstStyle/>
            <a:p>
              <a:pPr>
                <a:defRPr sz="1197" b="1" i="0" u="none" strike="noStrike" kern="1200" baseline="0">
                  <a:solidFill>
                    <a:schemeClr val="bg1"/>
                  </a:solidFill>
                  <a:latin typeface="Montserrat" pitchFamily="2" charset="77"/>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bg1"/>
                </a:solidFill>
                <a:latin typeface="Montserrat" pitchFamily="2" charset="77"/>
                <a:ea typeface="+mn-ea"/>
                <a:cs typeface="+mn-cs"/>
              </a:defRPr>
            </a:pPr>
            <a:endParaRPr lang="en-US"/>
          </a:p>
        </c:txPr>
        <c:crossAx val="102552506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Montserrat" pitchFamily="2" charset="77"/>
              <a:ea typeface="+mn-ea"/>
              <a:cs typeface="+mn-cs"/>
            </a:defRPr>
          </a:pPr>
          <a:endParaRPr lang="en-US"/>
        </a:p>
      </c:txPr>
    </c:legend>
    <c:plotVisOnly val="1"/>
    <c:dispBlanksAs val="gap"/>
    <c:showDLblsOverMax val="0"/>
  </c:chart>
  <c:spPr>
    <a:noFill/>
    <a:ln>
      <a:noFill/>
    </a:ln>
    <a:effectLst/>
  </c:spPr>
  <c:txPr>
    <a:bodyPr/>
    <a:lstStyle/>
    <a:p>
      <a:pPr>
        <a:defRPr>
          <a:solidFill>
            <a:schemeClr val="bg1"/>
          </a:solidFill>
          <a:latin typeface="Montserrat" pitchFamily="2" charset="77"/>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3346403128180407"/>
          <c:y val="0.18827606434582494"/>
          <c:w val="0.57894870284071631"/>
          <c:h val="0.66836748155171699"/>
        </c:manualLayout>
      </c:layout>
      <c:pieChart>
        <c:varyColors val="1"/>
        <c:dLbls>
          <c:showLegendKey val="0"/>
          <c:showVal val="0"/>
          <c:showCatName val="0"/>
          <c:showSerName val="0"/>
          <c:showPercent val="0"/>
          <c:showBubbleSize val="0"/>
          <c:showLeaderLines val="0"/>
        </c:dLbls>
        <c:firstSliceAng val="276"/>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0">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D181D9C-C73A-488E-A6EE-9357FA267E52}"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GB"/>
        </a:p>
      </dgm:t>
    </dgm:pt>
    <dgm:pt modelId="{ABB6697B-D765-4049-86ED-C223F2A3E25F}">
      <dgm:prSet phldrT="[Text]" custT="1"/>
      <dgm:spPr>
        <a:solidFill>
          <a:srgbClr val="CE0036"/>
        </a:solidFill>
      </dgm:spPr>
      <dgm:t>
        <a:bodyPr/>
        <a:lstStyle/>
        <a:p>
          <a:r>
            <a:rPr lang="en-GB" sz="1800" dirty="0">
              <a:latin typeface="Montserrat" pitchFamily="2" charset="77"/>
            </a:rPr>
            <a:t>Growth in transferable soft skills</a:t>
          </a:r>
        </a:p>
      </dgm:t>
    </dgm:pt>
    <dgm:pt modelId="{AB1A59F4-DB47-4548-8547-92B3B95F5DC9}" type="parTrans" cxnId="{47340BD5-FB82-4AF3-8F72-3F7C6F340826}">
      <dgm:prSet/>
      <dgm:spPr/>
      <dgm:t>
        <a:bodyPr/>
        <a:lstStyle/>
        <a:p>
          <a:endParaRPr lang="en-GB" sz="2000"/>
        </a:p>
      </dgm:t>
    </dgm:pt>
    <dgm:pt modelId="{DF1FCCE7-866F-40BC-93C0-C08B10216ED3}" type="sibTrans" cxnId="{47340BD5-FB82-4AF3-8F72-3F7C6F340826}">
      <dgm:prSet/>
      <dgm:spPr/>
      <dgm:t>
        <a:bodyPr/>
        <a:lstStyle/>
        <a:p>
          <a:endParaRPr lang="en-GB" sz="2000"/>
        </a:p>
      </dgm:t>
    </dgm:pt>
    <dgm:pt modelId="{A07F3FB9-3A13-4BC9-BB35-498D355DF4FE}">
      <dgm:prSet phldrT="[Text]" custT="1"/>
      <dgm:spPr>
        <a:solidFill>
          <a:srgbClr val="235BA6"/>
        </a:solidFill>
      </dgm:spPr>
      <dgm:t>
        <a:bodyPr/>
        <a:lstStyle/>
        <a:p>
          <a:r>
            <a:rPr lang="en-GB" sz="1800" dirty="0">
              <a:latin typeface="Montserrat" pitchFamily="2" charset="77"/>
            </a:rPr>
            <a:t>Learning business functions and process through simulation</a:t>
          </a:r>
        </a:p>
      </dgm:t>
    </dgm:pt>
    <dgm:pt modelId="{1D8AA6D5-99D1-40B6-8830-63168DF0788B}" type="parTrans" cxnId="{912E27E6-FBF6-4AE5-A999-3F8846AF07A7}">
      <dgm:prSet/>
      <dgm:spPr/>
      <dgm:t>
        <a:bodyPr/>
        <a:lstStyle/>
        <a:p>
          <a:endParaRPr lang="en-GB" sz="2000"/>
        </a:p>
      </dgm:t>
    </dgm:pt>
    <dgm:pt modelId="{960E94EA-EA24-451B-96D7-809444BEE8D8}" type="sibTrans" cxnId="{912E27E6-FBF6-4AE5-A999-3F8846AF07A7}">
      <dgm:prSet/>
      <dgm:spPr/>
      <dgm:t>
        <a:bodyPr/>
        <a:lstStyle/>
        <a:p>
          <a:endParaRPr lang="en-GB" sz="2000"/>
        </a:p>
      </dgm:t>
    </dgm:pt>
    <dgm:pt modelId="{817A1FC3-3C7D-429A-BEBB-62C94F469DDC}">
      <dgm:prSet phldrT="[Text]" custT="1"/>
      <dgm:spPr>
        <a:solidFill>
          <a:srgbClr val="6AA9E1"/>
        </a:solidFill>
      </dgm:spPr>
      <dgm:t>
        <a:bodyPr/>
        <a:lstStyle/>
        <a:p>
          <a:r>
            <a:rPr lang="en-GB" sz="1800" dirty="0">
              <a:latin typeface="Montserrat" pitchFamily="2" charset="77"/>
            </a:rPr>
            <a:t>Insight into workplace environments and culture</a:t>
          </a:r>
        </a:p>
      </dgm:t>
    </dgm:pt>
    <dgm:pt modelId="{50B0E245-D647-4338-B0C1-C6F99FEF6F4B}" type="parTrans" cxnId="{099B4043-E914-48C0-AA79-CD4608AE72F0}">
      <dgm:prSet/>
      <dgm:spPr/>
      <dgm:t>
        <a:bodyPr/>
        <a:lstStyle/>
        <a:p>
          <a:endParaRPr lang="en-GB" sz="2000"/>
        </a:p>
      </dgm:t>
    </dgm:pt>
    <dgm:pt modelId="{3BB5B58D-D902-4E49-BC6B-91F496D952F1}" type="sibTrans" cxnId="{099B4043-E914-48C0-AA79-CD4608AE72F0}">
      <dgm:prSet/>
      <dgm:spPr/>
      <dgm:t>
        <a:bodyPr/>
        <a:lstStyle/>
        <a:p>
          <a:endParaRPr lang="en-GB" sz="2000"/>
        </a:p>
      </dgm:t>
    </dgm:pt>
    <dgm:pt modelId="{317B38B7-6052-417B-87D5-3EE3D38DAA1E}">
      <dgm:prSet phldrT="[Text]" custT="1"/>
      <dgm:spPr>
        <a:solidFill>
          <a:srgbClr val="CE0036"/>
        </a:solidFill>
      </dgm:spPr>
      <dgm:t>
        <a:bodyPr/>
        <a:lstStyle/>
        <a:p>
          <a:r>
            <a:rPr lang="en-GB" sz="1800" dirty="0">
              <a:latin typeface="Montserrat" pitchFamily="2" charset="77"/>
            </a:rPr>
            <a:t>Attainment of career and job-specific skills</a:t>
          </a:r>
        </a:p>
      </dgm:t>
    </dgm:pt>
    <dgm:pt modelId="{3A516234-D5BC-4F37-A0AC-2C6296037F26}" type="parTrans" cxnId="{89B1BC04-3DBB-403A-8958-EC83F9BF3CEE}">
      <dgm:prSet/>
      <dgm:spPr/>
      <dgm:t>
        <a:bodyPr/>
        <a:lstStyle/>
        <a:p>
          <a:endParaRPr lang="en-GB" sz="2000"/>
        </a:p>
      </dgm:t>
    </dgm:pt>
    <dgm:pt modelId="{C42EA071-0FA9-4C61-A624-2DBCFAC1487C}" type="sibTrans" cxnId="{89B1BC04-3DBB-403A-8958-EC83F9BF3CEE}">
      <dgm:prSet/>
      <dgm:spPr/>
      <dgm:t>
        <a:bodyPr/>
        <a:lstStyle/>
        <a:p>
          <a:endParaRPr lang="en-GB" sz="2000"/>
        </a:p>
      </dgm:t>
    </dgm:pt>
    <dgm:pt modelId="{0553524D-AEFB-49D2-98C2-9128A648DF8C}">
      <dgm:prSet phldrT="[Text]" custT="1"/>
      <dgm:spPr>
        <a:solidFill>
          <a:srgbClr val="031E42"/>
        </a:solidFill>
      </dgm:spPr>
      <dgm:t>
        <a:bodyPr/>
        <a:lstStyle/>
        <a:p>
          <a:r>
            <a:rPr lang="en-GB" sz="1800" dirty="0">
              <a:latin typeface="Montserrat" pitchFamily="2" charset="77"/>
            </a:rPr>
            <a:t>Tangible activities and qualifications to enhance job prospects </a:t>
          </a:r>
        </a:p>
      </dgm:t>
    </dgm:pt>
    <dgm:pt modelId="{867A8EFE-1FE7-4D50-93DD-79AB4BFBC29D}" type="parTrans" cxnId="{F630959F-0C75-4EC5-8B2F-D6CA8B47C615}">
      <dgm:prSet/>
      <dgm:spPr/>
      <dgm:t>
        <a:bodyPr/>
        <a:lstStyle/>
        <a:p>
          <a:endParaRPr lang="en-GB" sz="2000"/>
        </a:p>
      </dgm:t>
    </dgm:pt>
    <dgm:pt modelId="{E4D2962B-4E96-45DD-8F2A-9765361AF64F}" type="sibTrans" cxnId="{F630959F-0C75-4EC5-8B2F-D6CA8B47C615}">
      <dgm:prSet/>
      <dgm:spPr/>
      <dgm:t>
        <a:bodyPr/>
        <a:lstStyle/>
        <a:p>
          <a:endParaRPr lang="en-GB" sz="2000"/>
        </a:p>
      </dgm:t>
    </dgm:pt>
    <dgm:pt modelId="{A731DC5A-66FD-4A23-933B-697A2E983030}">
      <dgm:prSet phldrT="[Text]" custT="1"/>
      <dgm:spPr>
        <a:solidFill>
          <a:srgbClr val="6AA9E1"/>
        </a:solidFill>
      </dgm:spPr>
      <dgm:t>
        <a:bodyPr/>
        <a:lstStyle/>
        <a:p>
          <a:r>
            <a:rPr lang="en-GB" sz="1800" dirty="0">
              <a:latin typeface="Montserrat" pitchFamily="2" charset="77"/>
            </a:rPr>
            <a:t>Developing self-esteem and sense of achievement</a:t>
          </a:r>
        </a:p>
      </dgm:t>
    </dgm:pt>
    <dgm:pt modelId="{7E6B2ED9-061F-4076-BC8C-9103C39A1BAE}" type="parTrans" cxnId="{CBECB1FE-15A4-4209-B978-83F7438C7D4F}">
      <dgm:prSet/>
      <dgm:spPr/>
      <dgm:t>
        <a:bodyPr/>
        <a:lstStyle/>
        <a:p>
          <a:endParaRPr lang="en-GB" sz="2000"/>
        </a:p>
      </dgm:t>
    </dgm:pt>
    <dgm:pt modelId="{7FE0B56E-5F13-4EB5-8E4F-208DC9D4EE1F}" type="sibTrans" cxnId="{CBECB1FE-15A4-4209-B978-83F7438C7D4F}">
      <dgm:prSet/>
      <dgm:spPr/>
      <dgm:t>
        <a:bodyPr/>
        <a:lstStyle/>
        <a:p>
          <a:endParaRPr lang="en-GB" sz="2000"/>
        </a:p>
      </dgm:t>
    </dgm:pt>
    <dgm:pt modelId="{0F2432C6-7FB1-4575-9621-C55B484CD765}">
      <dgm:prSet phldrT="[Text]" custT="1"/>
      <dgm:spPr>
        <a:solidFill>
          <a:srgbClr val="235BA6"/>
        </a:solidFill>
      </dgm:spPr>
      <dgm:t>
        <a:bodyPr/>
        <a:lstStyle/>
        <a:p>
          <a:r>
            <a:rPr lang="en-GB" sz="1800" dirty="0">
              <a:latin typeface="Montserrat" pitchFamily="2" charset="77"/>
            </a:rPr>
            <a:t>Positive engagement and reconnection with school</a:t>
          </a:r>
        </a:p>
      </dgm:t>
    </dgm:pt>
    <dgm:pt modelId="{CAB801DD-5E1B-4F6A-954B-C22E409651C0}" type="parTrans" cxnId="{2B8DB99C-E8B6-48BC-B6DF-A237A6713FDD}">
      <dgm:prSet/>
      <dgm:spPr/>
      <dgm:t>
        <a:bodyPr/>
        <a:lstStyle/>
        <a:p>
          <a:endParaRPr lang="en-GB" sz="2000"/>
        </a:p>
      </dgm:t>
    </dgm:pt>
    <dgm:pt modelId="{4A564A73-AA88-43EA-A375-F92245E6D936}" type="sibTrans" cxnId="{2B8DB99C-E8B6-48BC-B6DF-A237A6713FDD}">
      <dgm:prSet/>
      <dgm:spPr/>
      <dgm:t>
        <a:bodyPr/>
        <a:lstStyle/>
        <a:p>
          <a:endParaRPr lang="en-GB" sz="2000"/>
        </a:p>
      </dgm:t>
    </dgm:pt>
    <dgm:pt modelId="{DBE8A0F3-3843-41DE-A672-A213C16EACAC}" type="pres">
      <dgm:prSet presAssocID="{BD181D9C-C73A-488E-A6EE-9357FA267E52}" presName="diagram" presStyleCnt="0">
        <dgm:presLayoutVars>
          <dgm:dir/>
          <dgm:resizeHandles val="exact"/>
        </dgm:presLayoutVars>
      </dgm:prSet>
      <dgm:spPr/>
    </dgm:pt>
    <dgm:pt modelId="{AB68F9AF-9C79-414B-B979-E12D977B1F86}" type="pres">
      <dgm:prSet presAssocID="{ABB6697B-D765-4049-86ED-C223F2A3E25F}" presName="node" presStyleLbl="node1" presStyleIdx="0" presStyleCnt="7">
        <dgm:presLayoutVars>
          <dgm:bulletEnabled val="1"/>
        </dgm:presLayoutVars>
      </dgm:prSet>
      <dgm:spPr/>
    </dgm:pt>
    <dgm:pt modelId="{ECC468BD-F867-4DD2-9385-E33F4E19C4E8}" type="pres">
      <dgm:prSet presAssocID="{DF1FCCE7-866F-40BC-93C0-C08B10216ED3}" presName="sibTrans" presStyleCnt="0"/>
      <dgm:spPr/>
    </dgm:pt>
    <dgm:pt modelId="{EFAEBFE7-2019-446E-BB94-43D280C87280}" type="pres">
      <dgm:prSet presAssocID="{A07F3FB9-3A13-4BC9-BB35-498D355DF4FE}" presName="node" presStyleLbl="node1" presStyleIdx="1" presStyleCnt="7">
        <dgm:presLayoutVars>
          <dgm:bulletEnabled val="1"/>
        </dgm:presLayoutVars>
      </dgm:prSet>
      <dgm:spPr/>
    </dgm:pt>
    <dgm:pt modelId="{24188E00-5E10-444F-BE37-11FC1A64A77A}" type="pres">
      <dgm:prSet presAssocID="{960E94EA-EA24-451B-96D7-809444BEE8D8}" presName="sibTrans" presStyleCnt="0"/>
      <dgm:spPr/>
    </dgm:pt>
    <dgm:pt modelId="{BF4927A8-B60B-4A25-A945-C2556A547EAD}" type="pres">
      <dgm:prSet presAssocID="{817A1FC3-3C7D-429A-BEBB-62C94F469DDC}" presName="node" presStyleLbl="node1" presStyleIdx="2" presStyleCnt="7">
        <dgm:presLayoutVars>
          <dgm:bulletEnabled val="1"/>
        </dgm:presLayoutVars>
      </dgm:prSet>
      <dgm:spPr/>
    </dgm:pt>
    <dgm:pt modelId="{988E6FE6-BCAA-4070-8CE5-1BB014D0D05E}" type="pres">
      <dgm:prSet presAssocID="{3BB5B58D-D902-4E49-BC6B-91F496D952F1}" presName="sibTrans" presStyleCnt="0"/>
      <dgm:spPr/>
    </dgm:pt>
    <dgm:pt modelId="{926BE5CD-4881-4AC9-A241-057D0E350AF9}" type="pres">
      <dgm:prSet presAssocID="{317B38B7-6052-417B-87D5-3EE3D38DAA1E}" presName="node" presStyleLbl="node1" presStyleIdx="3" presStyleCnt="7">
        <dgm:presLayoutVars>
          <dgm:bulletEnabled val="1"/>
        </dgm:presLayoutVars>
      </dgm:prSet>
      <dgm:spPr/>
    </dgm:pt>
    <dgm:pt modelId="{3124F2D1-F65D-4512-A510-84FF4D8FA734}" type="pres">
      <dgm:prSet presAssocID="{C42EA071-0FA9-4C61-A624-2DBCFAC1487C}" presName="sibTrans" presStyleCnt="0"/>
      <dgm:spPr/>
    </dgm:pt>
    <dgm:pt modelId="{F15D4112-B2C3-4928-9C72-1D4E326F0A81}" type="pres">
      <dgm:prSet presAssocID="{0553524D-AEFB-49D2-98C2-9128A648DF8C}" presName="node" presStyleLbl="node1" presStyleIdx="4" presStyleCnt="7">
        <dgm:presLayoutVars>
          <dgm:bulletEnabled val="1"/>
        </dgm:presLayoutVars>
      </dgm:prSet>
      <dgm:spPr/>
    </dgm:pt>
    <dgm:pt modelId="{659C147F-BD0E-486A-8694-01AB35934A8F}" type="pres">
      <dgm:prSet presAssocID="{E4D2962B-4E96-45DD-8F2A-9765361AF64F}" presName="sibTrans" presStyleCnt="0"/>
      <dgm:spPr/>
    </dgm:pt>
    <dgm:pt modelId="{837F22F7-9B60-4308-A27B-84A40E13D8B4}" type="pres">
      <dgm:prSet presAssocID="{A731DC5A-66FD-4A23-933B-697A2E983030}" presName="node" presStyleLbl="node1" presStyleIdx="5" presStyleCnt="7">
        <dgm:presLayoutVars>
          <dgm:bulletEnabled val="1"/>
        </dgm:presLayoutVars>
      </dgm:prSet>
      <dgm:spPr/>
    </dgm:pt>
    <dgm:pt modelId="{FAA11AE0-85B1-4645-B662-ABD374A9B9CF}" type="pres">
      <dgm:prSet presAssocID="{7FE0B56E-5F13-4EB5-8E4F-208DC9D4EE1F}" presName="sibTrans" presStyleCnt="0"/>
      <dgm:spPr/>
    </dgm:pt>
    <dgm:pt modelId="{754528ED-5F00-4722-9BE4-FE09311084F1}" type="pres">
      <dgm:prSet presAssocID="{0F2432C6-7FB1-4575-9621-C55B484CD765}" presName="node" presStyleLbl="node1" presStyleIdx="6" presStyleCnt="7">
        <dgm:presLayoutVars>
          <dgm:bulletEnabled val="1"/>
        </dgm:presLayoutVars>
      </dgm:prSet>
      <dgm:spPr/>
    </dgm:pt>
  </dgm:ptLst>
  <dgm:cxnLst>
    <dgm:cxn modelId="{89B1BC04-3DBB-403A-8958-EC83F9BF3CEE}" srcId="{BD181D9C-C73A-488E-A6EE-9357FA267E52}" destId="{317B38B7-6052-417B-87D5-3EE3D38DAA1E}" srcOrd="3" destOrd="0" parTransId="{3A516234-D5BC-4F37-A0AC-2C6296037F26}" sibTransId="{C42EA071-0FA9-4C61-A624-2DBCFAC1487C}"/>
    <dgm:cxn modelId="{1B8D543E-A034-42DF-A302-B77496D86061}" type="presOf" srcId="{0553524D-AEFB-49D2-98C2-9128A648DF8C}" destId="{F15D4112-B2C3-4928-9C72-1D4E326F0A81}" srcOrd="0" destOrd="0" presId="urn:microsoft.com/office/officeart/2005/8/layout/default"/>
    <dgm:cxn modelId="{099B4043-E914-48C0-AA79-CD4608AE72F0}" srcId="{BD181D9C-C73A-488E-A6EE-9357FA267E52}" destId="{817A1FC3-3C7D-429A-BEBB-62C94F469DDC}" srcOrd="2" destOrd="0" parTransId="{50B0E245-D647-4338-B0C1-C6F99FEF6F4B}" sibTransId="{3BB5B58D-D902-4E49-BC6B-91F496D952F1}"/>
    <dgm:cxn modelId="{78BD3B6A-3038-4A09-B0DF-5BA884A5C99F}" type="presOf" srcId="{BD181D9C-C73A-488E-A6EE-9357FA267E52}" destId="{DBE8A0F3-3843-41DE-A672-A213C16EACAC}" srcOrd="0" destOrd="0" presId="urn:microsoft.com/office/officeart/2005/8/layout/default"/>
    <dgm:cxn modelId="{A3C83A79-8E62-497F-B376-E711468A107F}" type="presOf" srcId="{ABB6697B-D765-4049-86ED-C223F2A3E25F}" destId="{AB68F9AF-9C79-414B-B979-E12D977B1F86}" srcOrd="0" destOrd="0" presId="urn:microsoft.com/office/officeart/2005/8/layout/default"/>
    <dgm:cxn modelId="{0D8C077A-599D-49A5-AB8A-8B27949593F0}" type="presOf" srcId="{817A1FC3-3C7D-429A-BEBB-62C94F469DDC}" destId="{BF4927A8-B60B-4A25-A945-C2556A547EAD}" srcOrd="0" destOrd="0" presId="urn:microsoft.com/office/officeart/2005/8/layout/default"/>
    <dgm:cxn modelId="{854DF37F-7069-4F0C-A282-0B9950091ED0}" type="presOf" srcId="{A731DC5A-66FD-4A23-933B-697A2E983030}" destId="{837F22F7-9B60-4308-A27B-84A40E13D8B4}" srcOrd="0" destOrd="0" presId="urn:microsoft.com/office/officeart/2005/8/layout/default"/>
    <dgm:cxn modelId="{3A119288-86C3-4E23-85C6-F1208EF94E3B}" type="presOf" srcId="{0F2432C6-7FB1-4575-9621-C55B484CD765}" destId="{754528ED-5F00-4722-9BE4-FE09311084F1}" srcOrd="0" destOrd="0" presId="urn:microsoft.com/office/officeart/2005/8/layout/default"/>
    <dgm:cxn modelId="{2B8DB99C-E8B6-48BC-B6DF-A237A6713FDD}" srcId="{BD181D9C-C73A-488E-A6EE-9357FA267E52}" destId="{0F2432C6-7FB1-4575-9621-C55B484CD765}" srcOrd="6" destOrd="0" parTransId="{CAB801DD-5E1B-4F6A-954B-C22E409651C0}" sibTransId="{4A564A73-AA88-43EA-A375-F92245E6D936}"/>
    <dgm:cxn modelId="{C7457A9E-AF86-4C3E-A6B8-102146F9C0D0}" type="presOf" srcId="{A07F3FB9-3A13-4BC9-BB35-498D355DF4FE}" destId="{EFAEBFE7-2019-446E-BB94-43D280C87280}" srcOrd="0" destOrd="0" presId="urn:microsoft.com/office/officeart/2005/8/layout/default"/>
    <dgm:cxn modelId="{F630959F-0C75-4EC5-8B2F-D6CA8B47C615}" srcId="{BD181D9C-C73A-488E-A6EE-9357FA267E52}" destId="{0553524D-AEFB-49D2-98C2-9128A648DF8C}" srcOrd="4" destOrd="0" parTransId="{867A8EFE-1FE7-4D50-93DD-79AB4BFBC29D}" sibTransId="{E4D2962B-4E96-45DD-8F2A-9765361AF64F}"/>
    <dgm:cxn modelId="{47340BD5-FB82-4AF3-8F72-3F7C6F340826}" srcId="{BD181D9C-C73A-488E-A6EE-9357FA267E52}" destId="{ABB6697B-D765-4049-86ED-C223F2A3E25F}" srcOrd="0" destOrd="0" parTransId="{AB1A59F4-DB47-4548-8547-92B3B95F5DC9}" sibTransId="{DF1FCCE7-866F-40BC-93C0-C08B10216ED3}"/>
    <dgm:cxn modelId="{912E27E6-FBF6-4AE5-A999-3F8846AF07A7}" srcId="{BD181D9C-C73A-488E-A6EE-9357FA267E52}" destId="{A07F3FB9-3A13-4BC9-BB35-498D355DF4FE}" srcOrd="1" destOrd="0" parTransId="{1D8AA6D5-99D1-40B6-8830-63168DF0788B}" sibTransId="{960E94EA-EA24-451B-96D7-809444BEE8D8}"/>
    <dgm:cxn modelId="{A0F04DEA-0D2F-4352-8B6C-2EC23D85D588}" type="presOf" srcId="{317B38B7-6052-417B-87D5-3EE3D38DAA1E}" destId="{926BE5CD-4881-4AC9-A241-057D0E350AF9}" srcOrd="0" destOrd="0" presId="urn:microsoft.com/office/officeart/2005/8/layout/default"/>
    <dgm:cxn modelId="{CBECB1FE-15A4-4209-B978-83F7438C7D4F}" srcId="{BD181D9C-C73A-488E-A6EE-9357FA267E52}" destId="{A731DC5A-66FD-4A23-933B-697A2E983030}" srcOrd="5" destOrd="0" parTransId="{7E6B2ED9-061F-4076-BC8C-9103C39A1BAE}" sibTransId="{7FE0B56E-5F13-4EB5-8E4F-208DC9D4EE1F}"/>
    <dgm:cxn modelId="{09C49AEB-062F-4790-9857-9299715EDF7E}" type="presParOf" srcId="{DBE8A0F3-3843-41DE-A672-A213C16EACAC}" destId="{AB68F9AF-9C79-414B-B979-E12D977B1F86}" srcOrd="0" destOrd="0" presId="urn:microsoft.com/office/officeart/2005/8/layout/default"/>
    <dgm:cxn modelId="{7B51A505-0FE8-4D52-9775-8965E1BE3C46}" type="presParOf" srcId="{DBE8A0F3-3843-41DE-A672-A213C16EACAC}" destId="{ECC468BD-F867-4DD2-9385-E33F4E19C4E8}" srcOrd="1" destOrd="0" presId="urn:microsoft.com/office/officeart/2005/8/layout/default"/>
    <dgm:cxn modelId="{3B04B11B-F2F4-4E19-9D7E-70BAB9526058}" type="presParOf" srcId="{DBE8A0F3-3843-41DE-A672-A213C16EACAC}" destId="{EFAEBFE7-2019-446E-BB94-43D280C87280}" srcOrd="2" destOrd="0" presId="urn:microsoft.com/office/officeart/2005/8/layout/default"/>
    <dgm:cxn modelId="{7DD9F4D7-02C2-440E-BD24-057476A52FDC}" type="presParOf" srcId="{DBE8A0F3-3843-41DE-A672-A213C16EACAC}" destId="{24188E00-5E10-444F-BE37-11FC1A64A77A}" srcOrd="3" destOrd="0" presId="urn:microsoft.com/office/officeart/2005/8/layout/default"/>
    <dgm:cxn modelId="{F2449103-9332-4E26-ACF6-8ACC6ACEDE4C}" type="presParOf" srcId="{DBE8A0F3-3843-41DE-A672-A213C16EACAC}" destId="{BF4927A8-B60B-4A25-A945-C2556A547EAD}" srcOrd="4" destOrd="0" presId="urn:microsoft.com/office/officeart/2005/8/layout/default"/>
    <dgm:cxn modelId="{B098781E-C409-449F-BB7A-33871335052E}" type="presParOf" srcId="{DBE8A0F3-3843-41DE-A672-A213C16EACAC}" destId="{988E6FE6-BCAA-4070-8CE5-1BB014D0D05E}" srcOrd="5" destOrd="0" presId="urn:microsoft.com/office/officeart/2005/8/layout/default"/>
    <dgm:cxn modelId="{FD0AC0DF-94B8-41B3-A4BB-0629FD1B7425}" type="presParOf" srcId="{DBE8A0F3-3843-41DE-A672-A213C16EACAC}" destId="{926BE5CD-4881-4AC9-A241-057D0E350AF9}" srcOrd="6" destOrd="0" presId="urn:microsoft.com/office/officeart/2005/8/layout/default"/>
    <dgm:cxn modelId="{474D6A7C-FCA3-48C6-81C2-4541EB74FC67}" type="presParOf" srcId="{DBE8A0F3-3843-41DE-A672-A213C16EACAC}" destId="{3124F2D1-F65D-4512-A510-84FF4D8FA734}" srcOrd="7" destOrd="0" presId="urn:microsoft.com/office/officeart/2005/8/layout/default"/>
    <dgm:cxn modelId="{02F39F22-7B0F-4014-BEA1-39702AC5DE3D}" type="presParOf" srcId="{DBE8A0F3-3843-41DE-A672-A213C16EACAC}" destId="{F15D4112-B2C3-4928-9C72-1D4E326F0A81}" srcOrd="8" destOrd="0" presId="urn:microsoft.com/office/officeart/2005/8/layout/default"/>
    <dgm:cxn modelId="{CDD29A1A-2760-4743-8398-45F9B27F47A2}" type="presParOf" srcId="{DBE8A0F3-3843-41DE-A672-A213C16EACAC}" destId="{659C147F-BD0E-486A-8694-01AB35934A8F}" srcOrd="9" destOrd="0" presId="urn:microsoft.com/office/officeart/2005/8/layout/default"/>
    <dgm:cxn modelId="{39E68E41-C2F5-4CB3-AFAB-309EE0037489}" type="presParOf" srcId="{DBE8A0F3-3843-41DE-A672-A213C16EACAC}" destId="{837F22F7-9B60-4308-A27B-84A40E13D8B4}" srcOrd="10" destOrd="0" presId="urn:microsoft.com/office/officeart/2005/8/layout/default"/>
    <dgm:cxn modelId="{FD4B79E9-13B2-4C95-809A-7E4EF1F78005}" type="presParOf" srcId="{DBE8A0F3-3843-41DE-A672-A213C16EACAC}" destId="{FAA11AE0-85B1-4645-B662-ABD374A9B9CF}" srcOrd="11" destOrd="0" presId="urn:microsoft.com/office/officeart/2005/8/layout/default"/>
    <dgm:cxn modelId="{BA8DD30C-0336-438A-9EEB-152776960E7E}" type="presParOf" srcId="{DBE8A0F3-3843-41DE-A672-A213C16EACAC}" destId="{754528ED-5F00-4722-9BE4-FE09311084F1}" srcOrd="1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73335C0-9295-4E41-B2BD-57E7B7415F1D}" type="doc">
      <dgm:prSet loTypeId="urn:microsoft.com/office/officeart/2005/8/layout/process5" loCatId="process" qsTypeId="urn:microsoft.com/office/officeart/2005/8/quickstyle/simple1" qsCatId="simple" csTypeId="urn:microsoft.com/office/officeart/2005/8/colors/accent1_2" csCatId="accent1" phldr="1"/>
      <dgm:spPr/>
      <dgm:t>
        <a:bodyPr/>
        <a:lstStyle/>
        <a:p>
          <a:endParaRPr lang="en-US"/>
        </a:p>
      </dgm:t>
    </dgm:pt>
    <dgm:pt modelId="{70923EE3-4C77-4552-B492-EC133B8718A5}">
      <dgm:prSet/>
      <dgm:spPr/>
      <dgm:t>
        <a:bodyPr/>
        <a:lstStyle/>
        <a:p>
          <a:pPr rtl="0"/>
          <a:r>
            <a:rPr lang="en-GB" dirty="0">
              <a:latin typeface="Calibri Light" panose="020F0302020204030204"/>
            </a:rPr>
            <a:t>Results exceeded</a:t>
          </a:r>
          <a:r>
            <a:rPr lang="en-GB" dirty="0"/>
            <a:t>  2019 – by average of 15%</a:t>
          </a:r>
          <a:endParaRPr lang="en-US" dirty="0"/>
        </a:p>
      </dgm:t>
    </dgm:pt>
    <dgm:pt modelId="{FF3D755E-BB68-4150-91A2-DDE2CA7AE860}" type="parTrans" cxnId="{FD88B986-AC21-4A8F-9BBC-695DD85D5486}">
      <dgm:prSet/>
      <dgm:spPr/>
      <dgm:t>
        <a:bodyPr/>
        <a:lstStyle/>
        <a:p>
          <a:endParaRPr lang="en-US"/>
        </a:p>
      </dgm:t>
    </dgm:pt>
    <dgm:pt modelId="{9DBAE728-F74A-4BA4-BD56-1161698605D9}" type="sibTrans" cxnId="{FD88B986-AC21-4A8F-9BBC-695DD85D5486}">
      <dgm:prSet/>
      <dgm:spPr/>
      <dgm:t>
        <a:bodyPr/>
        <a:lstStyle/>
        <a:p>
          <a:endParaRPr lang="en-US"/>
        </a:p>
      </dgm:t>
    </dgm:pt>
    <dgm:pt modelId="{882B6369-7648-476B-A626-E0E16D355856}">
      <dgm:prSet/>
      <dgm:spPr/>
      <dgm:t>
        <a:bodyPr/>
        <a:lstStyle/>
        <a:p>
          <a:r>
            <a:rPr lang="en-GB" dirty="0"/>
            <a:t>Over 70% students increased :</a:t>
          </a:r>
          <a:endParaRPr lang="en-US" dirty="0"/>
        </a:p>
      </dgm:t>
    </dgm:pt>
    <dgm:pt modelId="{E3ED0B70-D1AA-44A5-9E07-A1F0CB438D24}" type="parTrans" cxnId="{AD428553-0C55-4A53-AF4C-BFA5567E3EF9}">
      <dgm:prSet/>
      <dgm:spPr/>
      <dgm:t>
        <a:bodyPr/>
        <a:lstStyle/>
        <a:p>
          <a:endParaRPr lang="en-US"/>
        </a:p>
      </dgm:t>
    </dgm:pt>
    <dgm:pt modelId="{959678CC-1B12-4E77-8693-03236DAD8296}" type="sibTrans" cxnId="{AD428553-0C55-4A53-AF4C-BFA5567E3EF9}">
      <dgm:prSet/>
      <dgm:spPr/>
      <dgm:t>
        <a:bodyPr/>
        <a:lstStyle/>
        <a:p>
          <a:endParaRPr lang="en-US"/>
        </a:p>
      </dgm:t>
    </dgm:pt>
    <dgm:pt modelId="{DC429E9E-8251-4F28-AD6C-F04E729D8095}">
      <dgm:prSet/>
      <dgm:spPr/>
      <dgm:t>
        <a:bodyPr/>
        <a:lstStyle/>
        <a:p>
          <a:r>
            <a:rPr lang="en-AU" dirty="0"/>
            <a:t>understanding about different work and career options </a:t>
          </a:r>
          <a:endParaRPr lang="en-US" dirty="0"/>
        </a:p>
      </dgm:t>
    </dgm:pt>
    <dgm:pt modelId="{92AD3166-1D9A-4409-95C2-D9D5818F5596}" type="parTrans" cxnId="{2104F23A-CD0C-49A1-A13B-007E617CDFA8}">
      <dgm:prSet/>
      <dgm:spPr/>
      <dgm:t>
        <a:bodyPr/>
        <a:lstStyle/>
        <a:p>
          <a:endParaRPr lang="en-US"/>
        </a:p>
      </dgm:t>
    </dgm:pt>
    <dgm:pt modelId="{E0BE63D9-EAD4-422B-953F-8443B1C3B611}" type="sibTrans" cxnId="{2104F23A-CD0C-49A1-A13B-007E617CDFA8}">
      <dgm:prSet/>
      <dgm:spPr/>
      <dgm:t>
        <a:bodyPr/>
        <a:lstStyle/>
        <a:p>
          <a:endParaRPr lang="en-US"/>
        </a:p>
      </dgm:t>
    </dgm:pt>
    <dgm:pt modelId="{34C4A963-634B-4F2D-81FF-932723EBD22D}">
      <dgm:prSet/>
      <dgm:spPr/>
      <dgm:t>
        <a:bodyPr/>
        <a:lstStyle/>
        <a:p>
          <a:r>
            <a:rPr lang="en-AU" dirty="0"/>
            <a:t>skills and resources</a:t>
          </a:r>
          <a:endParaRPr lang="en-US" dirty="0"/>
        </a:p>
      </dgm:t>
    </dgm:pt>
    <dgm:pt modelId="{04CF1C15-10DD-48EB-9E9D-4EAAA5D23E3E}" type="parTrans" cxnId="{FE1D5663-92A9-416F-AAD8-EAA0706947EF}">
      <dgm:prSet/>
      <dgm:spPr/>
      <dgm:t>
        <a:bodyPr/>
        <a:lstStyle/>
        <a:p>
          <a:endParaRPr lang="en-US"/>
        </a:p>
      </dgm:t>
    </dgm:pt>
    <dgm:pt modelId="{0111345F-9346-4694-A939-63FAC3D0CC3C}" type="sibTrans" cxnId="{FE1D5663-92A9-416F-AAD8-EAA0706947EF}">
      <dgm:prSet/>
      <dgm:spPr/>
      <dgm:t>
        <a:bodyPr/>
        <a:lstStyle/>
        <a:p>
          <a:endParaRPr lang="en-US"/>
        </a:p>
      </dgm:t>
    </dgm:pt>
    <dgm:pt modelId="{BFC55088-91BC-46F5-BA07-EFCDEB98DD9F}">
      <dgm:prSet/>
      <dgm:spPr/>
      <dgm:t>
        <a:bodyPr/>
        <a:lstStyle/>
        <a:p>
          <a:r>
            <a:rPr lang="en-AU" dirty="0"/>
            <a:t>Nearly 70% students more prepared, motivated and confident</a:t>
          </a:r>
          <a:endParaRPr lang="en-US" dirty="0"/>
        </a:p>
      </dgm:t>
    </dgm:pt>
    <dgm:pt modelId="{2B4BC0FC-D192-47CE-93AB-64898D11F911}" type="parTrans" cxnId="{47A34F2D-458E-4BCB-8035-397895DBC726}">
      <dgm:prSet/>
      <dgm:spPr/>
      <dgm:t>
        <a:bodyPr/>
        <a:lstStyle/>
        <a:p>
          <a:endParaRPr lang="en-US"/>
        </a:p>
      </dgm:t>
    </dgm:pt>
    <dgm:pt modelId="{9A916980-D1F9-46A4-B273-35BEEF1D7865}" type="sibTrans" cxnId="{47A34F2D-458E-4BCB-8035-397895DBC726}">
      <dgm:prSet/>
      <dgm:spPr/>
      <dgm:t>
        <a:bodyPr/>
        <a:lstStyle/>
        <a:p>
          <a:endParaRPr lang="en-US"/>
        </a:p>
      </dgm:t>
    </dgm:pt>
    <dgm:pt modelId="{E5F07881-2C65-4071-BD18-DBAA1E8FDAC3}" type="pres">
      <dgm:prSet presAssocID="{F73335C0-9295-4E41-B2BD-57E7B7415F1D}" presName="diagram" presStyleCnt="0">
        <dgm:presLayoutVars>
          <dgm:dir/>
          <dgm:resizeHandles val="exact"/>
        </dgm:presLayoutVars>
      </dgm:prSet>
      <dgm:spPr/>
    </dgm:pt>
    <dgm:pt modelId="{41CE610E-DFA6-41B5-BC57-93C734E2B23E}" type="pres">
      <dgm:prSet presAssocID="{70923EE3-4C77-4552-B492-EC133B8718A5}" presName="node" presStyleLbl="node1" presStyleIdx="0" presStyleCnt="1">
        <dgm:presLayoutVars>
          <dgm:bulletEnabled val="1"/>
        </dgm:presLayoutVars>
      </dgm:prSet>
      <dgm:spPr/>
    </dgm:pt>
  </dgm:ptLst>
  <dgm:cxnLst>
    <dgm:cxn modelId="{47A34F2D-458E-4BCB-8035-397895DBC726}" srcId="{70923EE3-4C77-4552-B492-EC133B8718A5}" destId="{BFC55088-91BC-46F5-BA07-EFCDEB98DD9F}" srcOrd="1" destOrd="0" parTransId="{2B4BC0FC-D192-47CE-93AB-64898D11F911}" sibTransId="{9A916980-D1F9-46A4-B273-35BEEF1D7865}"/>
    <dgm:cxn modelId="{2104F23A-CD0C-49A1-A13B-007E617CDFA8}" srcId="{882B6369-7648-476B-A626-E0E16D355856}" destId="{DC429E9E-8251-4F28-AD6C-F04E729D8095}" srcOrd="0" destOrd="0" parTransId="{92AD3166-1D9A-4409-95C2-D9D5818F5596}" sibTransId="{E0BE63D9-EAD4-422B-953F-8443B1C3B611}"/>
    <dgm:cxn modelId="{FE1D5663-92A9-416F-AAD8-EAA0706947EF}" srcId="{882B6369-7648-476B-A626-E0E16D355856}" destId="{34C4A963-634B-4F2D-81FF-932723EBD22D}" srcOrd="1" destOrd="0" parTransId="{04CF1C15-10DD-48EB-9E9D-4EAAA5D23E3E}" sibTransId="{0111345F-9346-4694-A939-63FAC3D0CC3C}"/>
    <dgm:cxn modelId="{DFA81D73-6568-418A-A86B-A45BADD834D4}" type="presOf" srcId="{70923EE3-4C77-4552-B492-EC133B8718A5}" destId="{41CE610E-DFA6-41B5-BC57-93C734E2B23E}" srcOrd="0" destOrd="0" presId="urn:microsoft.com/office/officeart/2005/8/layout/process5"/>
    <dgm:cxn modelId="{AD428553-0C55-4A53-AF4C-BFA5567E3EF9}" srcId="{70923EE3-4C77-4552-B492-EC133B8718A5}" destId="{882B6369-7648-476B-A626-E0E16D355856}" srcOrd="0" destOrd="0" parTransId="{E3ED0B70-D1AA-44A5-9E07-A1F0CB438D24}" sibTransId="{959678CC-1B12-4E77-8693-03236DAD8296}"/>
    <dgm:cxn modelId="{17FF857C-9E20-41B5-B389-367102FE4D80}" type="presOf" srcId="{F73335C0-9295-4E41-B2BD-57E7B7415F1D}" destId="{E5F07881-2C65-4071-BD18-DBAA1E8FDAC3}" srcOrd="0" destOrd="0" presId="urn:microsoft.com/office/officeart/2005/8/layout/process5"/>
    <dgm:cxn modelId="{FD88B986-AC21-4A8F-9BBC-695DD85D5486}" srcId="{F73335C0-9295-4E41-B2BD-57E7B7415F1D}" destId="{70923EE3-4C77-4552-B492-EC133B8718A5}" srcOrd="0" destOrd="0" parTransId="{FF3D755E-BB68-4150-91A2-DDE2CA7AE860}" sibTransId="{9DBAE728-F74A-4BA4-BD56-1161698605D9}"/>
    <dgm:cxn modelId="{BBB09AB2-5627-4D7A-AF61-BF155403F9FA}" type="presOf" srcId="{882B6369-7648-476B-A626-E0E16D355856}" destId="{41CE610E-DFA6-41B5-BC57-93C734E2B23E}" srcOrd="0" destOrd="1" presId="urn:microsoft.com/office/officeart/2005/8/layout/process5"/>
    <dgm:cxn modelId="{B53BC6D8-CFC2-44CA-843C-E9140F167D3F}" type="presOf" srcId="{BFC55088-91BC-46F5-BA07-EFCDEB98DD9F}" destId="{41CE610E-DFA6-41B5-BC57-93C734E2B23E}" srcOrd="0" destOrd="4" presId="urn:microsoft.com/office/officeart/2005/8/layout/process5"/>
    <dgm:cxn modelId="{01638BED-CEC8-4677-853E-01A4BCF942FB}" type="presOf" srcId="{DC429E9E-8251-4F28-AD6C-F04E729D8095}" destId="{41CE610E-DFA6-41B5-BC57-93C734E2B23E}" srcOrd="0" destOrd="2" presId="urn:microsoft.com/office/officeart/2005/8/layout/process5"/>
    <dgm:cxn modelId="{60FB7DF7-34A7-4B06-8C41-1E4CFAD567A4}" type="presOf" srcId="{34C4A963-634B-4F2D-81FF-932723EBD22D}" destId="{41CE610E-DFA6-41B5-BC57-93C734E2B23E}" srcOrd="0" destOrd="3" presId="urn:microsoft.com/office/officeart/2005/8/layout/process5"/>
    <dgm:cxn modelId="{9160527F-72BE-483E-9CFE-7A046489AC33}" type="presParOf" srcId="{E5F07881-2C65-4071-BD18-DBAA1E8FDAC3}" destId="{41CE610E-DFA6-41B5-BC57-93C734E2B23E}" srcOrd="0" destOrd="0" presId="urn:microsoft.com/office/officeart/2005/8/layout/process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68F9AF-9C79-414B-B979-E12D977B1F86}">
      <dsp:nvSpPr>
        <dsp:cNvPr id="0" name=""/>
        <dsp:cNvSpPr/>
      </dsp:nvSpPr>
      <dsp:spPr>
        <a:xfrm>
          <a:off x="3202" y="317649"/>
          <a:ext cx="2540658" cy="1524394"/>
        </a:xfrm>
        <a:prstGeom prst="rect">
          <a:avLst/>
        </a:prstGeom>
        <a:solidFill>
          <a:srgbClr val="CE003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dirty="0">
              <a:latin typeface="Montserrat" pitchFamily="2" charset="77"/>
            </a:rPr>
            <a:t>Growth in transferable soft skills</a:t>
          </a:r>
        </a:p>
      </dsp:txBody>
      <dsp:txXfrm>
        <a:off x="3202" y="317649"/>
        <a:ext cx="2540658" cy="1524394"/>
      </dsp:txXfrm>
    </dsp:sp>
    <dsp:sp modelId="{EFAEBFE7-2019-446E-BB94-43D280C87280}">
      <dsp:nvSpPr>
        <dsp:cNvPr id="0" name=""/>
        <dsp:cNvSpPr/>
      </dsp:nvSpPr>
      <dsp:spPr>
        <a:xfrm>
          <a:off x="2797926" y="317649"/>
          <a:ext cx="2540658" cy="1524394"/>
        </a:xfrm>
        <a:prstGeom prst="rect">
          <a:avLst/>
        </a:prstGeom>
        <a:solidFill>
          <a:srgbClr val="235BA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dirty="0">
              <a:latin typeface="Montserrat" pitchFamily="2" charset="77"/>
            </a:rPr>
            <a:t>Learning business functions and process through simulation</a:t>
          </a:r>
        </a:p>
      </dsp:txBody>
      <dsp:txXfrm>
        <a:off x="2797926" y="317649"/>
        <a:ext cx="2540658" cy="1524394"/>
      </dsp:txXfrm>
    </dsp:sp>
    <dsp:sp modelId="{BF4927A8-B60B-4A25-A945-C2556A547EAD}">
      <dsp:nvSpPr>
        <dsp:cNvPr id="0" name=""/>
        <dsp:cNvSpPr/>
      </dsp:nvSpPr>
      <dsp:spPr>
        <a:xfrm>
          <a:off x="5592650" y="317649"/>
          <a:ext cx="2540658" cy="1524394"/>
        </a:xfrm>
        <a:prstGeom prst="rect">
          <a:avLst/>
        </a:prstGeom>
        <a:solidFill>
          <a:srgbClr val="6AA9E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dirty="0">
              <a:latin typeface="Montserrat" pitchFamily="2" charset="77"/>
            </a:rPr>
            <a:t>Insight into workplace environments and culture</a:t>
          </a:r>
        </a:p>
      </dsp:txBody>
      <dsp:txXfrm>
        <a:off x="5592650" y="317649"/>
        <a:ext cx="2540658" cy="1524394"/>
      </dsp:txXfrm>
    </dsp:sp>
    <dsp:sp modelId="{926BE5CD-4881-4AC9-A241-057D0E350AF9}">
      <dsp:nvSpPr>
        <dsp:cNvPr id="0" name=""/>
        <dsp:cNvSpPr/>
      </dsp:nvSpPr>
      <dsp:spPr>
        <a:xfrm>
          <a:off x="8387374" y="317649"/>
          <a:ext cx="2540658" cy="1524394"/>
        </a:xfrm>
        <a:prstGeom prst="rect">
          <a:avLst/>
        </a:prstGeom>
        <a:solidFill>
          <a:srgbClr val="CE003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dirty="0">
              <a:latin typeface="Montserrat" pitchFamily="2" charset="77"/>
            </a:rPr>
            <a:t>Attainment of career and job-specific skills</a:t>
          </a:r>
        </a:p>
      </dsp:txBody>
      <dsp:txXfrm>
        <a:off x="8387374" y="317649"/>
        <a:ext cx="2540658" cy="1524394"/>
      </dsp:txXfrm>
    </dsp:sp>
    <dsp:sp modelId="{F15D4112-B2C3-4928-9C72-1D4E326F0A81}">
      <dsp:nvSpPr>
        <dsp:cNvPr id="0" name=""/>
        <dsp:cNvSpPr/>
      </dsp:nvSpPr>
      <dsp:spPr>
        <a:xfrm>
          <a:off x="1400564" y="2096110"/>
          <a:ext cx="2540658" cy="1524394"/>
        </a:xfrm>
        <a:prstGeom prst="rect">
          <a:avLst/>
        </a:prstGeom>
        <a:solidFill>
          <a:srgbClr val="031E4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dirty="0">
              <a:latin typeface="Montserrat" pitchFamily="2" charset="77"/>
            </a:rPr>
            <a:t>Tangible activities and qualifications to enhance job prospects </a:t>
          </a:r>
        </a:p>
      </dsp:txBody>
      <dsp:txXfrm>
        <a:off x="1400564" y="2096110"/>
        <a:ext cx="2540658" cy="1524394"/>
      </dsp:txXfrm>
    </dsp:sp>
    <dsp:sp modelId="{837F22F7-9B60-4308-A27B-84A40E13D8B4}">
      <dsp:nvSpPr>
        <dsp:cNvPr id="0" name=""/>
        <dsp:cNvSpPr/>
      </dsp:nvSpPr>
      <dsp:spPr>
        <a:xfrm>
          <a:off x="4195288" y="2096110"/>
          <a:ext cx="2540658" cy="1524394"/>
        </a:xfrm>
        <a:prstGeom prst="rect">
          <a:avLst/>
        </a:prstGeom>
        <a:solidFill>
          <a:srgbClr val="6AA9E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dirty="0">
              <a:latin typeface="Montserrat" pitchFamily="2" charset="77"/>
            </a:rPr>
            <a:t>Developing self-esteem and sense of achievement</a:t>
          </a:r>
        </a:p>
      </dsp:txBody>
      <dsp:txXfrm>
        <a:off x="4195288" y="2096110"/>
        <a:ext cx="2540658" cy="1524394"/>
      </dsp:txXfrm>
    </dsp:sp>
    <dsp:sp modelId="{754528ED-5F00-4722-9BE4-FE09311084F1}">
      <dsp:nvSpPr>
        <dsp:cNvPr id="0" name=""/>
        <dsp:cNvSpPr/>
      </dsp:nvSpPr>
      <dsp:spPr>
        <a:xfrm>
          <a:off x="6990012" y="2096110"/>
          <a:ext cx="2540658" cy="1524394"/>
        </a:xfrm>
        <a:prstGeom prst="rect">
          <a:avLst/>
        </a:prstGeom>
        <a:solidFill>
          <a:srgbClr val="235BA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dirty="0">
              <a:latin typeface="Montserrat" pitchFamily="2" charset="77"/>
            </a:rPr>
            <a:t>Positive engagement and reconnection with school</a:t>
          </a:r>
        </a:p>
      </dsp:txBody>
      <dsp:txXfrm>
        <a:off x="6990012" y="2096110"/>
        <a:ext cx="2540658" cy="152439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CE610E-DFA6-41B5-BC57-93C734E2B23E}">
      <dsp:nvSpPr>
        <dsp:cNvPr id="0" name=""/>
        <dsp:cNvSpPr/>
      </dsp:nvSpPr>
      <dsp:spPr>
        <a:xfrm>
          <a:off x="561315" y="713"/>
          <a:ext cx="6153154" cy="369189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t" anchorCtr="0">
          <a:noAutofit/>
        </a:bodyPr>
        <a:lstStyle/>
        <a:p>
          <a:pPr marL="0" lvl="0" indent="0" algn="l" defTabSz="1377950" rtl="0">
            <a:lnSpc>
              <a:spcPct val="90000"/>
            </a:lnSpc>
            <a:spcBef>
              <a:spcPct val="0"/>
            </a:spcBef>
            <a:spcAft>
              <a:spcPct val="35000"/>
            </a:spcAft>
            <a:buNone/>
          </a:pPr>
          <a:r>
            <a:rPr lang="en-GB" sz="3100" kern="1200" dirty="0">
              <a:latin typeface="Calibri Light" panose="020F0302020204030204"/>
            </a:rPr>
            <a:t>Results exceeded</a:t>
          </a:r>
          <a:r>
            <a:rPr lang="en-GB" sz="3100" kern="1200" dirty="0"/>
            <a:t>  2019 – by average of 15%</a:t>
          </a:r>
          <a:endParaRPr lang="en-US" sz="3100" kern="1200" dirty="0"/>
        </a:p>
        <a:p>
          <a:pPr marL="228600" lvl="1" indent="-228600" algn="l" defTabSz="1066800">
            <a:lnSpc>
              <a:spcPct val="90000"/>
            </a:lnSpc>
            <a:spcBef>
              <a:spcPct val="0"/>
            </a:spcBef>
            <a:spcAft>
              <a:spcPct val="15000"/>
            </a:spcAft>
            <a:buChar char="•"/>
          </a:pPr>
          <a:r>
            <a:rPr lang="en-GB" sz="2400" kern="1200" dirty="0"/>
            <a:t>Over 70% students increased :</a:t>
          </a:r>
          <a:endParaRPr lang="en-US" sz="2400" kern="1200" dirty="0"/>
        </a:p>
        <a:p>
          <a:pPr marL="457200" lvl="2" indent="-228600" algn="l" defTabSz="1066800">
            <a:lnSpc>
              <a:spcPct val="90000"/>
            </a:lnSpc>
            <a:spcBef>
              <a:spcPct val="0"/>
            </a:spcBef>
            <a:spcAft>
              <a:spcPct val="15000"/>
            </a:spcAft>
            <a:buChar char="•"/>
          </a:pPr>
          <a:r>
            <a:rPr lang="en-AU" sz="2400" kern="1200" dirty="0"/>
            <a:t>understanding about different work and career options </a:t>
          </a:r>
          <a:endParaRPr lang="en-US" sz="2400" kern="1200" dirty="0"/>
        </a:p>
        <a:p>
          <a:pPr marL="457200" lvl="2" indent="-228600" algn="l" defTabSz="1066800">
            <a:lnSpc>
              <a:spcPct val="90000"/>
            </a:lnSpc>
            <a:spcBef>
              <a:spcPct val="0"/>
            </a:spcBef>
            <a:spcAft>
              <a:spcPct val="15000"/>
            </a:spcAft>
            <a:buChar char="•"/>
          </a:pPr>
          <a:r>
            <a:rPr lang="en-AU" sz="2400" kern="1200" dirty="0"/>
            <a:t>skills and resources</a:t>
          </a:r>
          <a:endParaRPr lang="en-US" sz="2400" kern="1200" dirty="0"/>
        </a:p>
        <a:p>
          <a:pPr marL="228600" lvl="1" indent="-228600" algn="l" defTabSz="1066800">
            <a:lnSpc>
              <a:spcPct val="90000"/>
            </a:lnSpc>
            <a:spcBef>
              <a:spcPct val="0"/>
            </a:spcBef>
            <a:spcAft>
              <a:spcPct val="15000"/>
            </a:spcAft>
            <a:buChar char="•"/>
          </a:pPr>
          <a:r>
            <a:rPr lang="en-AU" sz="2400" kern="1200" dirty="0"/>
            <a:t>Nearly 70% students more prepared, motivated and confident</a:t>
          </a:r>
          <a:endParaRPr lang="en-US" sz="2400" kern="1200" dirty="0"/>
        </a:p>
      </dsp:txBody>
      <dsp:txXfrm>
        <a:off x="669447" y="108845"/>
        <a:ext cx="5936890" cy="3475628"/>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5180013" y="0"/>
            <a:ext cx="3962400" cy="344488"/>
          </a:xfrm>
          <a:prstGeom prst="rect">
            <a:avLst/>
          </a:prstGeom>
        </p:spPr>
        <p:txBody>
          <a:bodyPr vert="horz" lIns="91440" tIns="45720" rIns="91440" bIns="45720" rtlCol="0"/>
          <a:lstStyle>
            <a:lvl1pPr algn="r">
              <a:defRPr sz="1200"/>
            </a:lvl1pPr>
          </a:lstStyle>
          <a:p>
            <a:fld id="{2B186FB7-8198-2C41-9C7F-A67099EBC713}" type="datetimeFigureOut">
              <a:rPr lang="en-US" smtClean="0"/>
              <a:t>10/20/2021</a:t>
            </a:fld>
            <a:endParaRPr lang="en-US" dirty="0"/>
          </a:p>
        </p:txBody>
      </p:sp>
      <p:sp>
        <p:nvSpPr>
          <p:cNvPr id="4" name="Footer Placeholder 3"/>
          <p:cNvSpPr>
            <a:spLocks noGrp="1"/>
          </p:cNvSpPr>
          <p:nvPr>
            <p:ph type="ftr" sz="quarter" idx="2"/>
          </p:nvPr>
        </p:nvSpPr>
        <p:spPr>
          <a:xfrm>
            <a:off x="0" y="6513513"/>
            <a:ext cx="3962400" cy="3444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5180013" y="6513513"/>
            <a:ext cx="3962400" cy="344487"/>
          </a:xfrm>
          <a:prstGeom prst="rect">
            <a:avLst/>
          </a:prstGeom>
        </p:spPr>
        <p:txBody>
          <a:bodyPr vert="horz" lIns="91440" tIns="45720" rIns="91440" bIns="45720" rtlCol="0" anchor="b"/>
          <a:lstStyle>
            <a:lvl1pPr algn="r">
              <a:defRPr sz="1200"/>
            </a:lvl1pPr>
          </a:lstStyle>
          <a:p>
            <a:fld id="{C9959333-EC29-A740-B340-F32DF9D7D5B5}" type="slidenum">
              <a:rPr lang="en-US" smtClean="0"/>
              <a:t>‹#›</a:t>
            </a:fld>
            <a:endParaRPr lang="en-US" dirty="0"/>
          </a:p>
        </p:txBody>
      </p:sp>
    </p:spTree>
    <p:extLst>
      <p:ext uri="{BB962C8B-B14F-4D97-AF65-F5344CB8AC3E}">
        <p14:creationId xmlns:p14="http://schemas.microsoft.com/office/powerpoint/2010/main" val="80695714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AU" dirty="0"/>
          </a:p>
        </p:txBody>
      </p:sp>
      <p:sp>
        <p:nvSpPr>
          <p:cNvPr id="3" name="Date Placeholder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vl1pPr>
          </a:lstStyle>
          <a:p>
            <a:fld id="{5832F91E-6BD3-4F0D-9CA3-7829EAE64D63}" type="datetimeFigureOut">
              <a:rPr lang="en-AU" smtClean="0"/>
              <a:t>20/10/2021</a:t>
            </a:fld>
            <a:endParaRPr lang="en-AU" dirty="0"/>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AU" dirty="0"/>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en-AU" dirty="0"/>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D09C5488-DD16-4714-9519-7BE21BA11D4E}" type="slidenum">
              <a:rPr lang="en-AU" smtClean="0"/>
              <a:t>‹#›</a:t>
            </a:fld>
            <a:endParaRPr lang="en-AU" dirty="0"/>
          </a:p>
        </p:txBody>
      </p:sp>
    </p:spTree>
    <p:extLst>
      <p:ext uri="{BB962C8B-B14F-4D97-AF65-F5344CB8AC3E}">
        <p14:creationId xmlns:p14="http://schemas.microsoft.com/office/powerpoint/2010/main" val="2809874824"/>
      </p:ext>
    </p:extLst>
  </p:cSld>
  <p:clrMap bg1="lt1" tx1="dk1" bg2="lt2" tx2="dk2" accent1="accent1" accent2="accent2" accent3="accent3" accent4="accent4" accent5="accent5" accent6="accent6" hlink="hlink" folHlink="folHlink"/>
  <p:notesStyle>
    <a:lvl1pPr marL="0" algn="l" defTabSz="914347" rtl="0" eaLnBrk="1" latinLnBrk="0" hangingPunct="1">
      <a:defRPr sz="1200" kern="1200">
        <a:solidFill>
          <a:schemeClr val="tx1"/>
        </a:solidFill>
        <a:latin typeface="+mn-lt"/>
        <a:ea typeface="+mn-ea"/>
        <a:cs typeface="+mn-cs"/>
      </a:defRPr>
    </a:lvl1pPr>
    <a:lvl2pPr marL="457173" algn="l" defTabSz="914347" rtl="0" eaLnBrk="1" latinLnBrk="0" hangingPunct="1">
      <a:defRPr sz="1200" kern="1200">
        <a:solidFill>
          <a:schemeClr val="tx1"/>
        </a:solidFill>
        <a:latin typeface="+mn-lt"/>
        <a:ea typeface="+mn-ea"/>
        <a:cs typeface="+mn-cs"/>
      </a:defRPr>
    </a:lvl2pPr>
    <a:lvl3pPr marL="914347" algn="l" defTabSz="914347" rtl="0" eaLnBrk="1" latinLnBrk="0" hangingPunct="1">
      <a:defRPr sz="1200" kern="1200">
        <a:solidFill>
          <a:schemeClr val="tx1"/>
        </a:solidFill>
        <a:latin typeface="+mn-lt"/>
        <a:ea typeface="+mn-ea"/>
        <a:cs typeface="+mn-cs"/>
      </a:defRPr>
    </a:lvl3pPr>
    <a:lvl4pPr marL="1371520" algn="l" defTabSz="914347" rtl="0" eaLnBrk="1" latinLnBrk="0" hangingPunct="1">
      <a:defRPr sz="1200" kern="1200">
        <a:solidFill>
          <a:schemeClr val="tx1"/>
        </a:solidFill>
        <a:latin typeface="+mn-lt"/>
        <a:ea typeface="+mn-ea"/>
        <a:cs typeface="+mn-cs"/>
      </a:defRPr>
    </a:lvl4pPr>
    <a:lvl5pPr marL="1828694" algn="l" defTabSz="914347" rtl="0" eaLnBrk="1" latinLnBrk="0" hangingPunct="1">
      <a:defRPr sz="1200" kern="1200">
        <a:solidFill>
          <a:schemeClr val="tx1"/>
        </a:solidFill>
        <a:latin typeface="+mn-lt"/>
        <a:ea typeface="+mn-ea"/>
        <a:cs typeface="+mn-cs"/>
      </a:defRPr>
    </a:lvl5pPr>
    <a:lvl6pPr marL="2285866" algn="l" defTabSz="914347" rtl="0" eaLnBrk="1" latinLnBrk="0" hangingPunct="1">
      <a:defRPr sz="1200" kern="1200">
        <a:solidFill>
          <a:schemeClr val="tx1"/>
        </a:solidFill>
        <a:latin typeface="+mn-lt"/>
        <a:ea typeface="+mn-ea"/>
        <a:cs typeface="+mn-cs"/>
      </a:defRPr>
    </a:lvl6pPr>
    <a:lvl7pPr marL="2743041" algn="l" defTabSz="914347" rtl="0" eaLnBrk="1" latinLnBrk="0" hangingPunct="1">
      <a:defRPr sz="1200" kern="1200">
        <a:solidFill>
          <a:schemeClr val="tx1"/>
        </a:solidFill>
        <a:latin typeface="+mn-lt"/>
        <a:ea typeface="+mn-ea"/>
        <a:cs typeface="+mn-cs"/>
      </a:defRPr>
    </a:lvl7pPr>
    <a:lvl8pPr marL="3200214" algn="l" defTabSz="914347" rtl="0" eaLnBrk="1" latinLnBrk="0" hangingPunct="1">
      <a:defRPr sz="1200" kern="1200">
        <a:solidFill>
          <a:schemeClr val="tx1"/>
        </a:solidFill>
        <a:latin typeface="+mn-lt"/>
        <a:ea typeface="+mn-ea"/>
        <a:cs typeface="+mn-cs"/>
      </a:defRPr>
    </a:lvl8pPr>
    <a:lvl9pPr marL="3657388" algn="l" defTabSz="914347"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a:p>
            <a:endParaRPr lang="en-AU" dirty="0"/>
          </a:p>
          <a:p>
            <a:endParaRPr lang="en-AU" dirty="0"/>
          </a:p>
        </p:txBody>
      </p:sp>
      <p:sp>
        <p:nvSpPr>
          <p:cNvPr id="4" name="Slide Number Placeholder 3"/>
          <p:cNvSpPr>
            <a:spLocks noGrp="1"/>
          </p:cNvSpPr>
          <p:nvPr>
            <p:ph type="sldNum" sz="quarter" idx="5"/>
          </p:nvPr>
        </p:nvSpPr>
        <p:spPr/>
        <p:txBody>
          <a:bodyPr/>
          <a:lstStyle/>
          <a:p>
            <a:fld id="{D09C5488-DD16-4714-9519-7BE21BA11D4E}" type="slidenum">
              <a:rPr lang="en-AU" smtClean="0"/>
              <a:t>1</a:t>
            </a:fld>
            <a:endParaRPr lang="en-AU" dirty="0"/>
          </a:p>
        </p:txBody>
      </p:sp>
    </p:spTree>
    <p:extLst>
      <p:ext uri="{BB962C8B-B14F-4D97-AF65-F5344CB8AC3E}">
        <p14:creationId xmlns:p14="http://schemas.microsoft.com/office/powerpoint/2010/main" val="39669875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Creating opportunities to entice engage or reconnect with school</a:t>
            </a:r>
          </a:p>
          <a:p>
            <a:r>
              <a:rPr lang="en-AU" dirty="0"/>
              <a:t>Work on or develop a passion or interest</a:t>
            </a:r>
            <a:endParaRPr lang="en-AU" dirty="0">
              <a:cs typeface="Calibri"/>
            </a:endParaRPr>
          </a:p>
          <a:p>
            <a:r>
              <a:rPr lang="en-AU" dirty="0">
                <a:cs typeface="Calibri"/>
              </a:rPr>
              <a:t>Building self-esteem growth and direction</a:t>
            </a:r>
          </a:p>
          <a:p>
            <a:r>
              <a:rPr lang="en-AU" dirty="0">
                <a:cs typeface="Calibri"/>
              </a:rPr>
              <a:t> Development of entrepreneurial skills  - business start up\</a:t>
            </a:r>
          </a:p>
        </p:txBody>
      </p:sp>
      <p:sp>
        <p:nvSpPr>
          <p:cNvPr id="4" name="Slide Number Placeholder 3"/>
          <p:cNvSpPr>
            <a:spLocks noGrp="1"/>
          </p:cNvSpPr>
          <p:nvPr>
            <p:ph type="sldNum" sz="quarter" idx="5"/>
          </p:nvPr>
        </p:nvSpPr>
        <p:spPr/>
        <p:txBody>
          <a:bodyPr/>
          <a:lstStyle/>
          <a:p>
            <a:fld id="{D09C5488-DD16-4714-9519-7BE21BA11D4E}" type="slidenum">
              <a:rPr lang="en-AU" smtClean="0"/>
              <a:t>11</a:t>
            </a:fld>
            <a:endParaRPr lang="en-AU" dirty="0"/>
          </a:p>
        </p:txBody>
      </p:sp>
    </p:spTree>
    <p:extLst>
      <p:ext uri="{BB962C8B-B14F-4D97-AF65-F5344CB8AC3E}">
        <p14:creationId xmlns:p14="http://schemas.microsoft.com/office/powerpoint/2010/main" val="4293512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cs typeface="Calibri"/>
              </a:rPr>
              <a:t>Glenda to introduce Glen  </a:t>
            </a:r>
            <a:endParaRPr lang="en-AU" dirty="0"/>
          </a:p>
        </p:txBody>
      </p:sp>
      <p:sp>
        <p:nvSpPr>
          <p:cNvPr id="4" name="Slide Number Placeholder 3"/>
          <p:cNvSpPr>
            <a:spLocks noGrp="1"/>
          </p:cNvSpPr>
          <p:nvPr>
            <p:ph type="sldNum" sz="quarter" idx="5"/>
          </p:nvPr>
        </p:nvSpPr>
        <p:spPr/>
        <p:txBody>
          <a:bodyPr/>
          <a:lstStyle/>
          <a:p>
            <a:fld id="{D09C5488-DD16-4714-9519-7BE21BA11D4E}" type="slidenum">
              <a:rPr lang="en-AU" smtClean="0"/>
              <a:t>12</a:t>
            </a:fld>
            <a:endParaRPr lang="en-AU" dirty="0"/>
          </a:p>
        </p:txBody>
      </p:sp>
    </p:spTree>
    <p:extLst>
      <p:ext uri="{BB962C8B-B14F-4D97-AF65-F5344CB8AC3E}">
        <p14:creationId xmlns:p14="http://schemas.microsoft.com/office/powerpoint/2010/main" val="41949218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AU" b="1" dirty="0"/>
              <a:t>Slide #13</a:t>
            </a:r>
            <a:r>
              <a:rPr lang="en-AU" dirty="0"/>
              <a:t> </a:t>
            </a:r>
            <a:endParaRPr lang="en-US" dirty="0"/>
          </a:p>
          <a:p>
            <a:pPr>
              <a:defRPr/>
            </a:pPr>
            <a:r>
              <a:rPr lang="en-AU" dirty="0"/>
              <a:t>Model 4 – Skills Training &amp; Work Readiness enables students to showcase and develop their: Confidence, Work Readiness, Vocational Training &amp; Experience </a:t>
            </a:r>
            <a:endParaRPr lang="en-AU" dirty="0">
              <a:cs typeface="Calibri"/>
            </a:endParaRPr>
          </a:p>
          <a:p>
            <a:pPr>
              <a:defRPr/>
            </a:pPr>
            <a:r>
              <a:rPr lang="en-AU" dirty="0"/>
              <a:t>My school is a great example of using a Model of Workplace Engagement. </a:t>
            </a:r>
            <a:endParaRPr lang="en-AU" dirty="0">
              <a:cs typeface="Calibri"/>
            </a:endParaRPr>
          </a:p>
          <a:p>
            <a:pPr>
              <a:defRPr/>
            </a:pPr>
            <a:r>
              <a:rPr lang="en-AU" dirty="0"/>
              <a:t>Orange High School is a comprehensive secondary school located in the regional city of Orange NSW. We cater for approximately 1200 students from Years 7 to Year 12. We were involved in the Stage 1 Pilot in 2019. Our school project involved partnering with our local vocational education and training provider known as TAFE NSW, to give our disengaged Year 10 students the “ultimate Work Experience” opportunity. Selected students participated in practical activities showcasing nine different industries. Students had “a taste” of courses TAFE NSW offer in hairdressing, plumbing, welding, childcare, animal studies, nursing, beauty services, automotive and hospitality. We then had an intensive day with a local Recruitment company, Skillset, who have a great connection with local businesses to help these students with their Resume Writing, interview techniques and practice applying for a job. Once students identified an industry of interest, they then participated in a week of workplace immersion to gain some work experience. </a:t>
            </a:r>
            <a:endParaRPr lang="en-AU" dirty="0">
              <a:cs typeface="Calibri"/>
            </a:endParaRPr>
          </a:p>
          <a:p>
            <a:pPr>
              <a:defRPr/>
            </a:pPr>
            <a:r>
              <a:rPr lang="en-AU" dirty="0"/>
              <a:t>Our project was successful as participants either gained full-time employment, an apprenticeship, continued school studies or commenced a school-based apprenticeship that combines completing Higher School Certificate studies with an apprenticeship. We were hoping to include a Year 9 Group (usually 15 year old students), as well as a Year 10 Group (usually 16 year old students) in 2020, but COVID-19 disrupted our plans. We look forward to be able to restart this project next year as it was such a success. Thank you </a:t>
            </a:r>
            <a:endParaRPr lang="en-AU" dirty="0">
              <a:cs typeface="Calibri"/>
            </a:endParaRPr>
          </a:p>
          <a:p>
            <a:pPr>
              <a:defRPr/>
            </a:pPr>
            <a:r>
              <a:rPr lang="en-AU" dirty="0"/>
              <a:t>  </a:t>
            </a:r>
            <a:endParaRPr lang="en-AU" dirty="0">
              <a:cs typeface="Calibri"/>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13</a:t>
            </a:fld>
            <a:endParaRPr lang="en-AU" dirty="0"/>
          </a:p>
        </p:txBody>
      </p:sp>
    </p:spTree>
    <p:extLst>
      <p:ext uri="{BB962C8B-B14F-4D97-AF65-F5344CB8AC3E}">
        <p14:creationId xmlns:p14="http://schemas.microsoft.com/office/powerpoint/2010/main" val="10761981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From the first pilot a number of positive impacts emerged:</a:t>
            </a:r>
          </a:p>
          <a:p>
            <a:r>
              <a:rPr lang="en-US" dirty="0">
                <a:cs typeface="Calibri"/>
              </a:rPr>
              <a:t>Growth in transferable soft skills- student began to reengage with peers and teachers and were able to articulate  what they had done </a:t>
            </a:r>
          </a:p>
          <a:p>
            <a:r>
              <a:rPr lang="en-US" dirty="0">
                <a:cs typeface="Calibri"/>
              </a:rPr>
              <a:t>Learning business functions and process through simulation- Through doing  learnt,</a:t>
            </a:r>
          </a:p>
          <a:p>
            <a:r>
              <a:rPr lang="en-US" dirty="0">
                <a:cs typeface="Calibri"/>
              </a:rPr>
              <a:t>Insight un workplace environments and culture – by being in the environment  saw first had how a business or place of employment work – even one day visit allow the observation of a culture .</a:t>
            </a:r>
          </a:p>
          <a:p>
            <a:r>
              <a:rPr lang="en-US" dirty="0">
                <a:cs typeface="Calibri"/>
              </a:rPr>
              <a:t>Students gained   school based traineeships or full or part- time employment .</a:t>
            </a:r>
          </a:p>
          <a:p>
            <a:r>
              <a:rPr lang="en-US" dirty="0">
                <a:cs typeface="Calibri"/>
              </a:rPr>
              <a:t>Students were involved in real work placement that lead to completion of a qualification.</a:t>
            </a:r>
          </a:p>
          <a:p>
            <a:r>
              <a:rPr lang="en-US" dirty="0">
                <a:cs typeface="Calibri"/>
              </a:rPr>
              <a:t>Self esteem and self worth increased two fold and most importantly a reconnection back to the school and a desire to continue with education.</a:t>
            </a:r>
          </a:p>
        </p:txBody>
      </p:sp>
      <p:sp>
        <p:nvSpPr>
          <p:cNvPr id="4" name="Slide Number Placeholder 3"/>
          <p:cNvSpPr>
            <a:spLocks noGrp="1"/>
          </p:cNvSpPr>
          <p:nvPr>
            <p:ph type="sldNum" sz="quarter" idx="5"/>
          </p:nvPr>
        </p:nvSpPr>
        <p:spPr/>
        <p:txBody>
          <a:bodyPr/>
          <a:lstStyle/>
          <a:p>
            <a:fld id="{D09C5488-DD16-4714-9519-7BE21BA11D4E}" type="slidenum">
              <a:rPr lang="en-AU" smtClean="0"/>
              <a:t>14</a:t>
            </a:fld>
            <a:endParaRPr lang="en-AU" dirty="0"/>
          </a:p>
        </p:txBody>
      </p:sp>
    </p:spTree>
    <p:extLst>
      <p:ext uri="{BB962C8B-B14F-4D97-AF65-F5344CB8AC3E}">
        <p14:creationId xmlns:p14="http://schemas.microsoft.com/office/powerpoint/2010/main" val="943228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In 2020  funds were given to  fourteen interested school to implement one of the Models and schools from the previous phase became mentors.</a:t>
            </a:r>
          </a:p>
        </p:txBody>
      </p:sp>
      <p:sp>
        <p:nvSpPr>
          <p:cNvPr id="4" name="Slide Number Placeholder 3"/>
          <p:cNvSpPr>
            <a:spLocks noGrp="1"/>
          </p:cNvSpPr>
          <p:nvPr>
            <p:ph type="sldNum" sz="quarter" idx="5"/>
          </p:nvPr>
        </p:nvSpPr>
        <p:spPr/>
        <p:txBody>
          <a:bodyPr/>
          <a:lstStyle/>
          <a:p>
            <a:fld id="{D09C5488-DD16-4714-9519-7BE21BA11D4E}" type="slidenum">
              <a:rPr lang="en-AU" smtClean="0"/>
              <a:t>15</a:t>
            </a:fld>
            <a:endParaRPr lang="en-AU" dirty="0"/>
          </a:p>
        </p:txBody>
      </p:sp>
    </p:spTree>
    <p:extLst>
      <p:ext uri="{BB962C8B-B14F-4D97-AF65-F5344CB8AC3E}">
        <p14:creationId xmlns:p14="http://schemas.microsoft.com/office/powerpoint/2010/main" val="31979383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Glenda Mentoring is  important to provide a link of experience and encouragement.</a:t>
            </a:r>
          </a:p>
          <a:p>
            <a:r>
              <a:rPr lang="en-US" dirty="0"/>
              <a:t>I was privileged to be part of the 2019 pilot group and a 2021 mentor.  As a mentor I worked under Model 1 - 'In-house project developing capabilities'. </a:t>
            </a:r>
            <a:endParaRPr lang="en-US" dirty="0">
              <a:cs typeface="Calibri"/>
            </a:endParaRPr>
          </a:p>
          <a:p>
            <a:r>
              <a:rPr lang="en-US" dirty="0"/>
              <a:t>  </a:t>
            </a:r>
            <a:endParaRPr lang="en-US" dirty="0">
              <a:cs typeface="Calibri"/>
            </a:endParaRPr>
          </a:p>
          <a:p>
            <a:r>
              <a:rPr lang="en-US" dirty="0"/>
              <a:t>During 2021 I worked with regional schools; gaining knowledge on how schools implement in-house project such as pop-up shops, transition groups, employer presentations, school Cafes and environmental programs.  As a mentor I listened to their ideas and shared any information that may assist.  Often, we would just chat over the phone and bounce ideas about different projects, schools, employers, and students. </a:t>
            </a:r>
            <a:endParaRPr lang="en-US" dirty="0">
              <a:cs typeface="Calibri"/>
            </a:endParaRPr>
          </a:p>
          <a:p>
            <a:r>
              <a:rPr lang="en-US" dirty="0"/>
              <a:t>  </a:t>
            </a:r>
            <a:endParaRPr lang="en-US" dirty="0">
              <a:cs typeface="Calibri"/>
            </a:endParaRPr>
          </a:p>
          <a:p>
            <a:r>
              <a:rPr lang="en-US" dirty="0"/>
              <a:t>It was inspiring to hear about the different transition programs, how schools create citizens for their community thru workplace engagement programs, employment pathways that commence at the age of 14 and where students have a pattern of study suited towards their career goal.  Communities where employer links are high valued and student experience 'real' jobs. </a:t>
            </a:r>
            <a:endParaRPr lang="en-US" dirty="0">
              <a:cs typeface="Calibri"/>
            </a:endParaRPr>
          </a:p>
          <a:p>
            <a:r>
              <a:rPr lang="en-US" dirty="0"/>
              <a:t>  </a:t>
            </a:r>
            <a:endParaRPr lang="en-US" dirty="0">
              <a:cs typeface="Calibri"/>
            </a:endParaRPr>
          </a:p>
          <a:p>
            <a:r>
              <a:rPr lang="en-US" dirty="0"/>
              <a:t>One of the Covid innovations was the opportunity to hear from seven different schools over 'Microsoft Teams'; to learn about their innovative and evolving projects.  Also, to hear how the schools will move forward. </a:t>
            </a:r>
            <a:endParaRPr lang="en-US" dirty="0">
              <a:cs typeface="Calibri"/>
            </a:endParaRPr>
          </a:p>
          <a:p>
            <a:r>
              <a:rPr lang="en-US" dirty="0"/>
              <a:t>  </a:t>
            </a:r>
            <a:endParaRPr lang="en-US" dirty="0">
              <a:cs typeface="Calibri"/>
            </a:endParaRPr>
          </a:p>
          <a:p>
            <a:r>
              <a:rPr lang="en-US" dirty="0"/>
              <a:t>Being a mentor has provided me new ideas for my own school, has motivated me to create future inspiring projects and to remember that every student has their own pathway.   </a:t>
            </a:r>
            <a:endParaRPr lang="en-US" dirty="0">
              <a:cs typeface="Calibri"/>
            </a:endParaRPr>
          </a:p>
          <a:p>
            <a:r>
              <a:rPr lang="en-US" dirty="0"/>
              <a:t>  </a:t>
            </a:r>
            <a:endParaRPr lang="en-US" dirty="0">
              <a:cs typeface="Calibri"/>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16</a:t>
            </a:fld>
            <a:endParaRPr lang="en-AU" dirty="0"/>
          </a:p>
        </p:txBody>
      </p:sp>
    </p:spTree>
    <p:extLst>
      <p:ext uri="{BB962C8B-B14F-4D97-AF65-F5344CB8AC3E}">
        <p14:creationId xmlns:p14="http://schemas.microsoft.com/office/powerpoint/2010/main" val="22105446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Glenda introduce Matt </a:t>
            </a:r>
          </a:p>
        </p:txBody>
      </p:sp>
      <p:sp>
        <p:nvSpPr>
          <p:cNvPr id="4" name="Slide Number Placeholder 3"/>
          <p:cNvSpPr>
            <a:spLocks noGrp="1"/>
          </p:cNvSpPr>
          <p:nvPr>
            <p:ph type="sldNum" sz="quarter" idx="5"/>
          </p:nvPr>
        </p:nvSpPr>
        <p:spPr/>
        <p:txBody>
          <a:bodyPr/>
          <a:lstStyle/>
          <a:p>
            <a:fld id="{D09C5488-DD16-4714-9519-7BE21BA11D4E}" type="slidenum">
              <a:rPr lang="en-AU" smtClean="0"/>
              <a:t>17</a:t>
            </a:fld>
            <a:endParaRPr lang="en-AU" dirty="0"/>
          </a:p>
        </p:txBody>
      </p:sp>
    </p:spTree>
    <p:extLst>
      <p:ext uri="{BB962C8B-B14F-4D97-AF65-F5344CB8AC3E}">
        <p14:creationId xmlns:p14="http://schemas.microsoft.com/office/powerpoint/2010/main" val="6421627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Exactly what Matt is saying:</a:t>
            </a:r>
          </a:p>
          <a:p>
            <a:endParaRPr lang="en-US" dirty="0">
              <a:cs typeface="Calibri"/>
            </a:endParaRPr>
          </a:p>
          <a:p>
            <a:r>
              <a:rPr lang="en-US" dirty="0"/>
              <a:t>"Every student that we come in contact with are in the process of writing their own story and we, as educators, are lucky enough to be characters in this story.  </a:t>
            </a:r>
          </a:p>
          <a:p>
            <a:r>
              <a:rPr lang="en-US" dirty="0"/>
              <a:t>  </a:t>
            </a:r>
            <a:endParaRPr lang="en-US" dirty="0">
              <a:cs typeface="Calibri"/>
            </a:endParaRPr>
          </a:p>
          <a:p>
            <a:r>
              <a:rPr lang="en-US" dirty="0"/>
              <a:t>It is important to acknowledge that while we bring out own set of skills, knowledge and experience to the table, we are ultimate there to help our young people on their journey, and it is their voice that we need to hear that will guide the direction that we take them through The Quadrant.   </a:t>
            </a:r>
            <a:endParaRPr lang="en-US" dirty="0">
              <a:cs typeface="Calibri"/>
            </a:endParaRPr>
          </a:p>
          <a:p>
            <a:r>
              <a:rPr lang="en-US" dirty="0"/>
              <a:t>  </a:t>
            </a:r>
            <a:endParaRPr lang="en-US" dirty="0">
              <a:cs typeface="Calibri"/>
            </a:endParaRPr>
          </a:p>
          <a:p>
            <a:r>
              <a:rPr lang="en-US" dirty="0"/>
              <a:t>Regardless of our school contexts, we aim to engage, inspire, upskill and increase the aspirations of the young people in our care and depending on the students needs, wants and desires, we decide which of the four quadrants would best meet these. </a:t>
            </a:r>
            <a:endParaRPr lang="en-US" dirty="0">
              <a:cs typeface="Calibri"/>
            </a:endParaRPr>
          </a:p>
          <a:p>
            <a:r>
              <a:rPr lang="en-US" dirty="0"/>
              <a:t>  </a:t>
            </a:r>
            <a:endParaRPr lang="en-US" dirty="0">
              <a:cs typeface="Calibri"/>
            </a:endParaRPr>
          </a:p>
          <a:p>
            <a:r>
              <a:rPr lang="en-US" dirty="0"/>
              <a:t>Each quadrant provides them with an element of growth in their own personal employability skills that they would have received from the traditional week of work placement without sending them out.” </a:t>
            </a:r>
            <a:endParaRPr lang="en-US" dirty="0">
              <a:cs typeface="Calibri"/>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18</a:t>
            </a:fld>
            <a:endParaRPr lang="en-AU" dirty="0"/>
          </a:p>
        </p:txBody>
      </p:sp>
    </p:spTree>
    <p:extLst>
      <p:ext uri="{BB962C8B-B14F-4D97-AF65-F5344CB8AC3E}">
        <p14:creationId xmlns:p14="http://schemas.microsoft.com/office/powerpoint/2010/main" val="42649407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What Matt is Saying: </a:t>
            </a:r>
          </a:p>
          <a:p>
            <a:endParaRPr lang="en-US" dirty="0">
              <a:cs typeface="Calibri"/>
            </a:endParaRPr>
          </a:p>
          <a:p>
            <a:r>
              <a:rPr lang="en-US" dirty="0"/>
              <a:t>"In 2021, when my original plan for Work Readiness was pulled swiftly from under my feet as we transitioned to learning from home, I collaborated with key stakeholders to create a Virtual Work Experience that was specific to the students at my school. </a:t>
            </a:r>
            <a:endParaRPr lang="en-US" dirty="0">
              <a:cs typeface="Calibri"/>
            </a:endParaRPr>
          </a:p>
          <a:p>
            <a:r>
              <a:rPr lang="en-US" dirty="0"/>
              <a:t>  </a:t>
            </a:r>
            <a:endParaRPr lang="en-US" dirty="0">
              <a:cs typeface="Calibri"/>
            </a:endParaRPr>
          </a:p>
          <a:p>
            <a:r>
              <a:rPr lang="en-US" dirty="0"/>
              <a:t>The first thing that I needed to do was to capture their voice – having increased uncertainty during COVID meant that this was the critical step. From this data, it was determined that the collective need of the cohort was to increase exposure to the world of work – this is what guided the way that I designed the program. </a:t>
            </a:r>
            <a:endParaRPr lang="en-US" dirty="0">
              <a:cs typeface="Calibri"/>
            </a:endParaRPr>
          </a:p>
          <a:p>
            <a:r>
              <a:rPr lang="en-US" dirty="0"/>
              <a:t>  </a:t>
            </a:r>
            <a:endParaRPr lang="en-US" dirty="0">
              <a:cs typeface="Calibri"/>
            </a:endParaRPr>
          </a:p>
          <a:p>
            <a:r>
              <a:rPr lang="en-US" dirty="0"/>
              <a:t>When setting up the program, I stopped and asked myself the following questions (based on the quadrant): </a:t>
            </a:r>
            <a:endParaRPr lang="en-US" dirty="0">
              <a:cs typeface="Calibri"/>
            </a:endParaRPr>
          </a:p>
          <a:p>
            <a:pPr marL="171450" indent="-171450">
              <a:buFont typeface="Arial"/>
              <a:buChar char="•"/>
            </a:pPr>
            <a:r>
              <a:rPr lang="en-US" dirty="0"/>
              <a:t>How can I increase exposure to my community? I can interview local community members </a:t>
            </a:r>
            <a:endParaRPr lang="en-US" dirty="0">
              <a:cs typeface="Calibri"/>
            </a:endParaRPr>
          </a:p>
          <a:p>
            <a:pPr marL="171450" indent="-171450">
              <a:buFont typeface="Arial"/>
              <a:buChar char="•"/>
            </a:pPr>
            <a:r>
              <a:rPr lang="en-US" dirty="0"/>
              <a:t>How can I upskill and educate the students in their self-management skills? I can have them reflect on the key skills they are using, that they can put on their resume</a:t>
            </a:r>
            <a:endParaRPr lang="en-US" dirty="0">
              <a:cs typeface="Calibri"/>
            </a:endParaRPr>
          </a:p>
          <a:p>
            <a:pPr marL="171450" indent="-171450">
              <a:buFont typeface="Arial"/>
              <a:buChar char="•"/>
            </a:pPr>
            <a:r>
              <a:rPr lang="en-US" dirty="0"/>
              <a:t>How can I integrate this into the school? I can work with subject teachers to bring lessons and content into the learning experiences?</a:t>
            </a:r>
            <a:endParaRPr lang="en-US" dirty="0">
              <a:cs typeface="Calibri"/>
            </a:endParaRPr>
          </a:p>
          <a:p>
            <a:pPr marL="171450" indent="-171450">
              <a:buFont typeface="Arial"/>
              <a:buChar char="•"/>
            </a:pPr>
            <a:r>
              <a:rPr lang="en-US" dirty="0"/>
              <a:t>How can I build their entrepreneurial skills? The students needed to create something real and visible, that could be shared with others. </a:t>
            </a:r>
            <a:endParaRPr lang="en-US" dirty="0">
              <a:cs typeface="Calibri"/>
            </a:endParaRPr>
          </a:p>
          <a:p>
            <a:r>
              <a:rPr lang="en-US" dirty="0"/>
              <a:t>  </a:t>
            </a:r>
            <a:endParaRPr lang="en-US" dirty="0">
              <a:cs typeface="Calibri"/>
            </a:endParaRPr>
          </a:p>
          <a:p>
            <a:r>
              <a:rPr lang="en-US" dirty="0"/>
              <a:t>Once these questions had been answered, I undertook the process of designing 24 different learning activities that transcended across different industries, including local, national and international. Students would then opt-in to 6 industries across the term. </a:t>
            </a:r>
            <a:endParaRPr lang="en-US" dirty="0">
              <a:cs typeface="Calibri"/>
            </a:endParaRPr>
          </a:p>
          <a:p>
            <a:r>
              <a:rPr lang="en-US" dirty="0"/>
              <a:t>  </a:t>
            </a:r>
            <a:endParaRPr lang="en-US" dirty="0">
              <a:cs typeface="Calibri"/>
            </a:endParaRPr>
          </a:p>
          <a:p>
            <a:r>
              <a:rPr lang="en-US" dirty="0"/>
              <a:t>The program was incredibly successful, with 97% of students reporting that they felt more knowledgeable about the world of work. The students could see how their voices had been captured to build the program, so they were able to take ownership over their own learning, to help upskill them as they continue to write their own story.".  </a:t>
            </a:r>
            <a:endParaRPr lang="en-US" dirty="0">
              <a:cs typeface="Calibri"/>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19</a:t>
            </a:fld>
            <a:endParaRPr lang="en-AU" dirty="0"/>
          </a:p>
        </p:txBody>
      </p:sp>
    </p:spTree>
    <p:extLst>
      <p:ext uri="{BB962C8B-B14F-4D97-AF65-F5344CB8AC3E}">
        <p14:creationId xmlns:p14="http://schemas.microsoft.com/office/powerpoint/2010/main" val="22479039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found that some schools were quick to start – the models afforded them a head start. </a:t>
            </a:r>
          </a:p>
          <a:p>
            <a:r>
              <a:rPr lang="en-US" dirty="0"/>
              <a:t>COVID innovations included remote learning helping students to study out of hours</a:t>
            </a:r>
            <a:endParaRPr lang="en-US" dirty="0">
              <a:cs typeface="Calibri"/>
            </a:endParaRPr>
          </a:p>
          <a:p>
            <a:r>
              <a:rPr lang="en-US" dirty="0"/>
              <a:t>An important innovation was supporting parents to take part in career conversations using technology. Careers coordinators found it easier to engage more families through remote means</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20</a:t>
            </a:fld>
            <a:endParaRPr lang="en-AU" dirty="0"/>
          </a:p>
        </p:txBody>
      </p:sp>
    </p:spTree>
    <p:extLst>
      <p:ext uri="{BB962C8B-B14F-4D97-AF65-F5344CB8AC3E}">
        <p14:creationId xmlns:p14="http://schemas.microsoft.com/office/powerpoint/2010/main" val="14581467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Stage 1 – Research</a:t>
            </a:r>
            <a:r>
              <a:rPr lang="en-US" dirty="0"/>
              <a:t> </a:t>
            </a:r>
          </a:p>
          <a:p>
            <a:r>
              <a:rPr lang="en-US" dirty="0"/>
              <a:t>  </a:t>
            </a:r>
            <a:endParaRPr lang="en-US" dirty="0">
              <a:cs typeface="Calibri"/>
            </a:endParaRPr>
          </a:p>
          <a:p>
            <a:r>
              <a:rPr lang="en-US" dirty="0"/>
              <a:t>1)    Conduct research to create a snapshot of successful local, national and international workplace engagement models, along with related policy positions and reports. </a:t>
            </a:r>
            <a:endParaRPr lang="en-US" dirty="0">
              <a:cs typeface="Calibri"/>
            </a:endParaRPr>
          </a:p>
          <a:p>
            <a:r>
              <a:rPr lang="en-US" dirty="0"/>
              <a:t>2)    Engage directly with targeted key stakeholders (including business and industry, tertiary providers, NSW Department of Education, community and government) through a state workplace engagement reference group to guide and inform forward directions for NSW schools. </a:t>
            </a:r>
            <a:endParaRPr lang="en-US" dirty="0">
              <a:cs typeface="Calibri"/>
            </a:endParaRPr>
          </a:p>
          <a:p>
            <a:r>
              <a:rPr lang="en-US" dirty="0"/>
              <a:t>3)    Identify specific preferred or supported models, processes and approaches to explore in further details in stage 2. </a:t>
            </a:r>
            <a:endParaRPr lang="en-US" dirty="0">
              <a:cs typeface="Calibri"/>
            </a:endParaRPr>
          </a:p>
          <a:p>
            <a:r>
              <a:rPr lang="en-US" dirty="0"/>
              <a:t>Models identified through research </a:t>
            </a:r>
          </a:p>
        </p:txBody>
      </p:sp>
      <p:sp>
        <p:nvSpPr>
          <p:cNvPr id="4" name="Slide Number Placeholder 3"/>
          <p:cNvSpPr>
            <a:spLocks noGrp="1"/>
          </p:cNvSpPr>
          <p:nvPr>
            <p:ph type="sldNum" sz="quarter" idx="5"/>
          </p:nvPr>
        </p:nvSpPr>
        <p:spPr/>
        <p:txBody>
          <a:bodyPr/>
          <a:lstStyle/>
          <a:p>
            <a:fld id="{D09C5488-DD16-4714-9519-7BE21BA11D4E}" type="slidenum">
              <a:rPr lang="en-AU" smtClean="0"/>
              <a:t>3</a:t>
            </a:fld>
            <a:endParaRPr lang="en-AU" dirty="0"/>
          </a:p>
        </p:txBody>
      </p:sp>
    </p:spTree>
    <p:extLst>
      <p:ext uri="{BB962C8B-B14F-4D97-AF65-F5344CB8AC3E}">
        <p14:creationId xmlns:p14="http://schemas.microsoft.com/office/powerpoint/2010/main" val="15078348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young people were ambitious and excited about their future – most saw covid as a sort term disruption </a:t>
            </a:r>
          </a:p>
          <a:p>
            <a:r>
              <a:rPr lang="en-US" dirty="0">
                <a:cs typeface="Calibri"/>
              </a:rPr>
              <a:t>Careers are important to them, and they remained confident they would gain a job they would like</a:t>
            </a:r>
          </a:p>
        </p:txBody>
      </p:sp>
      <p:sp>
        <p:nvSpPr>
          <p:cNvPr id="4" name="Slide Number Placeholder 3"/>
          <p:cNvSpPr>
            <a:spLocks noGrp="1"/>
          </p:cNvSpPr>
          <p:nvPr>
            <p:ph type="sldNum" sz="quarter" idx="5"/>
          </p:nvPr>
        </p:nvSpPr>
        <p:spPr/>
        <p:txBody>
          <a:bodyPr/>
          <a:lstStyle/>
          <a:p>
            <a:fld id="{D09C5488-DD16-4714-9519-7BE21BA11D4E}" type="slidenum">
              <a:rPr lang="en-AU" smtClean="0"/>
              <a:t>21</a:t>
            </a:fld>
            <a:endParaRPr lang="en-AU" dirty="0"/>
          </a:p>
        </p:txBody>
      </p:sp>
    </p:spTree>
    <p:extLst>
      <p:ext uri="{BB962C8B-B14F-4D97-AF65-F5344CB8AC3E}">
        <p14:creationId xmlns:p14="http://schemas.microsoft.com/office/powerpoint/2010/main" val="31640110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Feedback from students in 2021 shows that the projects are even more successful. We revisited the questions posed to the 2019 cohort, and found even greater impacts.</a:t>
            </a:r>
          </a:p>
          <a:p>
            <a:r>
              <a:rPr lang="en-US" dirty="0">
                <a:cs typeface="Calibri"/>
              </a:rPr>
              <a:t>Most students learned about different career options, and felt more prepared and confident.</a:t>
            </a:r>
          </a:p>
          <a:p>
            <a:endParaRPr lang="en-US" dirty="0">
              <a:cs typeface="Calibri"/>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22</a:t>
            </a:fld>
            <a:endParaRPr lang="en-AU" dirty="0"/>
          </a:p>
        </p:txBody>
      </p:sp>
    </p:spTree>
    <p:extLst>
      <p:ext uri="{BB962C8B-B14F-4D97-AF65-F5344CB8AC3E}">
        <p14:creationId xmlns:p14="http://schemas.microsoft.com/office/powerpoint/2010/main" val="11225096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Despite COVID young people took action, talking with parents, reshaping resumes, and even getting jobs. </a:t>
            </a:r>
          </a:p>
        </p:txBody>
      </p:sp>
      <p:sp>
        <p:nvSpPr>
          <p:cNvPr id="4" name="Slide Number Placeholder 3"/>
          <p:cNvSpPr>
            <a:spLocks noGrp="1"/>
          </p:cNvSpPr>
          <p:nvPr>
            <p:ph type="sldNum" sz="quarter" idx="5"/>
          </p:nvPr>
        </p:nvSpPr>
        <p:spPr/>
        <p:txBody>
          <a:bodyPr/>
          <a:lstStyle/>
          <a:p>
            <a:fld id="{D09C5488-DD16-4714-9519-7BE21BA11D4E}" type="slidenum">
              <a:rPr lang="en-AU" smtClean="0"/>
              <a:t>23</a:t>
            </a:fld>
            <a:endParaRPr lang="en-AU" dirty="0"/>
          </a:p>
        </p:txBody>
      </p:sp>
    </p:spTree>
    <p:extLst>
      <p:ext uri="{BB962C8B-B14F-4D97-AF65-F5344CB8AC3E}">
        <p14:creationId xmlns:p14="http://schemas.microsoft.com/office/powerpoint/2010/main" val="7796836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cs typeface="Calibri"/>
              </a:rPr>
              <a:t>Moving forward the Department will present the models as best practice.</a:t>
            </a:r>
          </a:p>
          <a:p>
            <a:endParaRPr lang="en-AU" dirty="0">
              <a:cs typeface="Calibri"/>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24</a:t>
            </a:fld>
            <a:endParaRPr lang="en-AU" dirty="0"/>
          </a:p>
        </p:txBody>
      </p:sp>
    </p:spTree>
    <p:extLst>
      <p:ext uri="{BB962C8B-B14F-4D97-AF65-F5344CB8AC3E}">
        <p14:creationId xmlns:p14="http://schemas.microsoft.com/office/powerpoint/2010/main" val="13683688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cs typeface="Calibri"/>
              </a:rPr>
              <a:t>Thank you questions ? 10 minutes have been allowed </a:t>
            </a:r>
            <a:endParaRPr lang="en-AU" dirty="0"/>
          </a:p>
        </p:txBody>
      </p:sp>
      <p:sp>
        <p:nvSpPr>
          <p:cNvPr id="4" name="Slide Number Placeholder 3"/>
          <p:cNvSpPr>
            <a:spLocks noGrp="1"/>
          </p:cNvSpPr>
          <p:nvPr>
            <p:ph type="sldNum" sz="quarter" idx="5"/>
          </p:nvPr>
        </p:nvSpPr>
        <p:spPr/>
        <p:txBody>
          <a:bodyPr/>
          <a:lstStyle/>
          <a:p>
            <a:fld id="{D09C5488-DD16-4714-9519-7BE21BA11D4E}" type="slidenum">
              <a:rPr lang="en-AU" smtClean="0"/>
              <a:t>25</a:t>
            </a:fld>
            <a:endParaRPr lang="en-AU" dirty="0"/>
          </a:p>
        </p:txBody>
      </p:sp>
    </p:spTree>
    <p:extLst>
      <p:ext uri="{BB962C8B-B14F-4D97-AF65-F5344CB8AC3E}">
        <p14:creationId xmlns:p14="http://schemas.microsoft.com/office/powerpoint/2010/main" val="40060858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research aimed to understand what young people want to support them to better understand the world of work </a:t>
            </a:r>
          </a:p>
          <a:p>
            <a:r>
              <a:rPr lang="en-US" dirty="0"/>
              <a:t>Young people sought more career information, and from earlier in their schooling, ideally from year 9. </a:t>
            </a:r>
            <a:endParaRPr lang="en-US" dirty="0">
              <a:cs typeface="Calibri"/>
            </a:endParaRPr>
          </a:p>
          <a:p>
            <a:r>
              <a:rPr lang="en-US" dirty="0"/>
              <a:t>They wanted to know about different jobs, about workplaces, how to  apply for work .</a:t>
            </a:r>
          </a:p>
        </p:txBody>
      </p:sp>
      <p:sp>
        <p:nvSpPr>
          <p:cNvPr id="4" name="Slide Number Placeholder 3"/>
          <p:cNvSpPr>
            <a:spLocks noGrp="1"/>
          </p:cNvSpPr>
          <p:nvPr>
            <p:ph type="sldNum" sz="quarter" idx="5"/>
          </p:nvPr>
        </p:nvSpPr>
        <p:spPr/>
        <p:txBody>
          <a:bodyPr/>
          <a:lstStyle/>
          <a:p>
            <a:fld id="{D09C5488-DD16-4714-9519-7BE21BA11D4E}" type="slidenum">
              <a:rPr lang="en-AU" smtClean="0"/>
              <a:t>4</a:t>
            </a:fld>
            <a:endParaRPr lang="en-AU" dirty="0"/>
          </a:p>
        </p:txBody>
      </p:sp>
    </p:spTree>
    <p:extLst>
      <p:ext uri="{BB962C8B-B14F-4D97-AF65-F5344CB8AC3E}">
        <p14:creationId xmlns:p14="http://schemas.microsoft.com/office/powerpoint/2010/main" val="1941592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Young people were optimistic about their future – both nervous and excited. </a:t>
            </a:r>
          </a:p>
          <a:p>
            <a:r>
              <a:rPr lang="en-US" dirty="0"/>
              <a:t>We wanted to understand how young people found the pilots </a:t>
            </a:r>
            <a:endParaRPr lang="en-US" dirty="0">
              <a:cs typeface="Calibri"/>
            </a:endParaRPr>
          </a:p>
          <a:p>
            <a:r>
              <a:rPr lang="en-US" dirty="0"/>
              <a:t>Students found the pilots better than expected -  they said "it makes you feel like you are a someone, I’m excited to come to school and learn more stuff" "I’m better at communicating and talking to people, I have more confidence"</a:t>
            </a:r>
            <a:endParaRPr lang="en-US" dirty="0">
              <a:cs typeface="Calibri"/>
            </a:endParaRPr>
          </a:p>
          <a:p>
            <a:r>
              <a:rPr lang="en-US" dirty="0"/>
              <a:t> </a:t>
            </a:r>
          </a:p>
          <a:p>
            <a:r>
              <a:rPr lang="en-US" dirty="0"/>
              <a:t>Nearly ¾ found the program good or very good, it exceeded their expectations </a:t>
            </a:r>
            <a:endParaRPr lang="en-US" dirty="0">
              <a:cs typeface="Calibri"/>
            </a:endParaRPr>
          </a:p>
          <a:p>
            <a:r>
              <a:rPr lang="en-US" dirty="0"/>
              <a:t>The pilots spurred student action – most talked to parents about potential careers, many changed their resumes. Over 60% became more focused on their studies. </a:t>
            </a:r>
            <a:endParaRPr lang="en-US" dirty="0">
              <a:cs typeface="Calibri"/>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5</a:t>
            </a:fld>
            <a:endParaRPr lang="en-AU" dirty="0"/>
          </a:p>
        </p:txBody>
      </p:sp>
    </p:spTree>
    <p:extLst>
      <p:ext uri="{BB962C8B-B14F-4D97-AF65-F5344CB8AC3E}">
        <p14:creationId xmlns:p14="http://schemas.microsoft.com/office/powerpoint/2010/main" val="2092582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7150">
              <a:lnSpc>
                <a:spcPct val="90000"/>
              </a:lnSpc>
              <a:spcAft>
                <a:spcPts val="600"/>
              </a:spcAft>
            </a:pPr>
            <a:r>
              <a:rPr lang="en-US" dirty="0"/>
              <a:t>The pilots included key elements :</a:t>
            </a:r>
            <a:endParaRPr lang="en-US" dirty="0">
              <a:solidFill>
                <a:srgbClr val="FFFFFF">
                  <a:alpha val="60000"/>
                </a:srgbClr>
              </a:solidFill>
              <a:cs typeface="Calibri" panose="020F0502020204030204"/>
            </a:endParaRPr>
          </a:p>
          <a:p>
            <a:pPr>
              <a:buFont typeface="Arial" panose="020B0604020202020204" pitchFamily="34" charset="0"/>
              <a:buChar char="•"/>
            </a:pPr>
            <a:r>
              <a:rPr lang="en-US" dirty="0"/>
              <a:t>designing, developing and producing an output or outputs within school </a:t>
            </a:r>
            <a:endParaRPr lang="en-US" dirty="0">
              <a:cs typeface="Calibri"/>
            </a:endParaRPr>
          </a:p>
          <a:p>
            <a:pPr>
              <a:buFont typeface="Arial" panose="020B0604020202020204" pitchFamily="34" charset="0"/>
              <a:buChar char="•"/>
            </a:pPr>
            <a:r>
              <a:rPr lang="en-US" dirty="0"/>
              <a:t>training and skills development </a:t>
            </a:r>
            <a:endParaRPr lang="en-US" dirty="0">
              <a:cs typeface="Calibri" panose="020F0502020204030204"/>
            </a:endParaRPr>
          </a:p>
          <a:p>
            <a:pPr>
              <a:buFont typeface="Arial" panose="020B0604020202020204" pitchFamily="34" charset="0"/>
              <a:buChar char="•"/>
            </a:pPr>
            <a:r>
              <a:rPr lang="en-US" dirty="0"/>
              <a:t>job readiness, resume writing and interview skills </a:t>
            </a:r>
            <a:endParaRPr lang="en-US" dirty="0">
              <a:cs typeface="Calibri"/>
            </a:endParaRPr>
          </a:p>
          <a:p>
            <a:pPr>
              <a:buFont typeface="Arial" panose="020B0604020202020204" pitchFamily="34" charset="0"/>
              <a:buChar char="•"/>
            </a:pPr>
            <a:r>
              <a:rPr lang="en-US" dirty="0"/>
              <a:t>engagement with experts  </a:t>
            </a:r>
            <a:endParaRPr lang="en-US" dirty="0">
              <a:cs typeface="Calibri"/>
            </a:endParaRPr>
          </a:p>
          <a:p>
            <a:pPr>
              <a:buFont typeface="Arial" panose="020B0604020202020204" pitchFamily="34" charset="0"/>
              <a:buChar char="•"/>
            </a:pPr>
            <a:r>
              <a:rPr lang="en-US" dirty="0"/>
              <a:t>integrate or relate work experience </a:t>
            </a:r>
            <a:endParaRPr lang="en-US" dirty="0">
              <a:cs typeface="Calibri"/>
            </a:endParaRPr>
          </a:p>
          <a:p>
            <a:pPr>
              <a:buFont typeface="Arial" panose="020B0604020202020204" pitchFamily="34" charset="0"/>
              <a:buChar char="•"/>
            </a:pPr>
            <a:endParaRPr lang="en-US" dirty="0">
              <a:solidFill>
                <a:srgbClr val="000000"/>
              </a:solidFill>
              <a:cs typeface="Calibri"/>
            </a:endParaRPr>
          </a:p>
          <a:p>
            <a:r>
              <a:rPr lang="en-US" dirty="0">
                <a:solidFill>
                  <a:srgbClr val="000000"/>
                </a:solidFill>
                <a:cs typeface="Calibri"/>
              </a:rPr>
              <a:t>The projects could be broadly grouped into four models</a:t>
            </a:r>
          </a:p>
          <a:p>
            <a:pPr marL="285750" indent="-228600">
              <a:lnSpc>
                <a:spcPct val="90000"/>
              </a:lnSpc>
              <a:spcAft>
                <a:spcPts val="600"/>
              </a:spcAft>
              <a:buFont typeface="Arial" panose="020B0604020202020204" pitchFamily="34" charset="0"/>
              <a:buChar char="•"/>
            </a:pPr>
            <a:endParaRPr lang="en-US" dirty="0">
              <a:solidFill>
                <a:srgbClr val="FFFFFF">
                  <a:alpha val="60000"/>
                </a:srgbClr>
              </a:solidFill>
              <a:cs typeface="Calibri"/>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6</a:t>
            </a:fld>
            <a:endParaRPr lang="en-AU" dirty="0"/>
          </a:p>
        </p:txBody>
      </p:sp>
    </p:spTree>
    <p:extLst>
      <p:ext uri="{BB962C8B-B14F-4D97-AF65-F5344CB8AC3E}">
        <p14:creationId xmlns:p14="http://schemas.microsoft.com/office/powerpoint/2010/main" val="30590517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From the pilot research and completion of activities four models of Workplace engagement emerged these included : slides 8-11</a:t>
            </a:r>
          </a:p>
        </p:txBody>
      </p:sp>
      <p:sp>
        <p:nvSpPr>
          <p:cNvPr id="4" name="Slide Number Placeholder 3"/>
          <p:cNvSpPr>
            <a:spLocks noGrp="1"/>
          </p:cNvSpPr>
          <p:nvPr>
            <p:ph type="sldNum" sz="quarter" idx="5"/>
          </p:nvPr>
        </p:nvSpPr>
        <p:spPr/>
        <p:txBody>
          <a:bodyPr/>
          <a:lstStyle/>
          <a:p>
            <a:fld id="{D09C5488-DD16-4714-9519-7BE21BA11D4E}" type="slidenum">
              <a:rPr lang="en-AU" smtClean="0"/>
              <a:t>7</a:t>
            </a:fld>
            <a:endParaRPr lang="en-AU" dirty="0"/>
          </a:p>
        </p:txBody>
      </p:sp>
    </p:spTree>
    <p:extLst>
      <p:ext uri="{BB962C8B-B14F-4D97-AF65-F5344CB8AC3E}">
        <p14:creationId xmlns:p14="http://schemas.microsoft.com/office/powerpoint/2010/main" val="36905134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cs typeface="Calibri"/>
              </a:rPr>
              <a:t>Any career learning project that involved activities in school e.g. primary school Discovery  of jobs by have  student come dressed as depicting a role model – position.</a:t>
            </a:r>
            <a:endParaRPr lang="en-US" dirty="0"/>
          </a:p>
          <a:p>
            <a:r>
              <a:rPr lang="en-AU" dirty="0">
                <a:cs typeface="Calibri"/>
              </a:rPr>
              <a:t> Embedding  career learning in the curriculum .e.g. identifying  communication skills through English and writing work relate documents.</a:t>
            </a:r>
          </a:p>
          <a:p>
            <a:r>
              <a:rPr lang="en-AU" dirty="0">
                <a:cs typeface="Calibri"/>
              </a:rPr>
              <a:t> A diverse group of students  set up pop up clothing stores of antique clothing. Students learnt display technique/pricing and were supported by  A Certificate III Retail class in the school </a:t>
            </a:r>
          </a:p>
        </p:txBody>
      </p:sp>
      <p:sp>
        <p:nvSpPr>
          <p:cNvPr id="4" name="Slide Number Placeholder 3"/>
          <p:cNvSpPr>
            <a:spLocks noGrp="1"/>
          </p:cNvSpPr>
          <p:nvPr>
            <p:ph type="sldNum" sz="quarter" idx="5"/>
          </p:nvPr>
        </p:nvSpPr>
        <p:spPr/>
        <p:txBody>
          <a:bodyPr/>
          <a:lstStyle/>
          <a:p>
            <a:fld id="{D09C5488-DD16-4714-9519-7BE21BA11D4E}" type="slidenum">
              <a:rPr lang="en-AU" smtClean="0"/>
              <a:t>8</a:t>
            </a:fld>
            <a:endParaRPr lang="en-AU" dirty="0"/>
          </a:p>
        </p:txBody>
      </p:sp>
    </p:spTree>
    <p:extLst>
      <p:ext uri="{BB962C8B-B14F-4D97-AF65-F5344CB8AC3E}">
        <p14:creationId xmlns:p14="http://schemas.microsoft.com/office/powerpoint/2010/main" val="25591406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Creating opportunities to entice engage or reconnect with school</a:t>
            </a:r>
          </a:p>
          <a:p>
            <a:r>
              <a:rPr lang="en-AU" dirty="0"/>
              <a:t>Work on or develop a passion or interest</a:t>
            </a:r>
            <a:endParaRPr lang="en-AU" dirty="0">
              <a:cs typeface="Calibri"/>
            </a:endParaRPr>
          </a:p>
          <a:p>
            <a:r>
              <a:rPr lang="en-AU" dirty="0">
                <a:cs typeface="Calibri"/>
              </a:rPr>
              <a:t>Building self-esteem growth and direction</a:t>
            </a:r>
          </a:p>
          <a:p>
            <a:r>
              <a:rPr lang="en-AU" dirty="0">
                <a:cs typeface="Calibri"/>
              </a:rPr>
              <a:t> Development of entrepreneurial skills  - business start up\</a:t>
            </a:r>
          </a:p>
        </p:txBody>
      </p:sp>
      <p:sp>
        <p:nvSpPr>
          <p:cNvPr id="4" name="Slide Number Placeholder 3"/>
          <p:cNvSpPr>
            <a:spLocks noGrp="1"/>
          </p:cNvSpPr>
          <p:nvPr>
            <p:ph type="sldNum" sz="quarter" idx="5"/>
          </p:nvPr>
        </p:nvSpPr>
        <p:spPr/>
        <p:txBody>
          <a:bodyPr/>
          <a:lstStyle/>
          <a:p>
            <a:fld id="{D09C5488-DD16-4714-9519-7BE21BA11D4E}" type="slidenum">
              <a:rPr lang="en-AU" smtClean="0"/>
              <a:t>9</a:t>
            </a:fld>
            <a:endParaRPr lang="en-AU" dirty="0"/>
          </a:p>
        </p:txBody>
      </p:sp>
    </p:spTree>
    <p:extLst>
      <p:ext uri="{BB962C8B-B14F-4D97-AF65-F5344CB8AC3E}">
        <p14:creationId xmlns:p14="http://schemas.microsoft.com/office/powerpoint/2010/main" val="38015796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Creating opportunities to entice engage or reconnect with school</a:t>
            </a:r>
          </a:p>
          <a:p>
            <a:r>
              <a:rPr lang="en-AU" dirty="0"/>
              <a:t>Work on or develop a passion or interest</a:t>
            </a:r>
            <a:endParaRPr lang="en-AU" dirty="0">
              <a:cs typeface="Calibri"/>
            </a:endParaRPr>
          </a:p>
          <a:p>
            <a:r>
              <a:rPr lang="en-AU" dirty="0">
                <a:cs typeface="Calibri"/>
              </a:rPr>
              <a:t>Building self-esteem growth and direction</a:t>
            </a:r>
          </a:p>
          <a:p>
            <a:r>
              <a:rPr lang="en-AU" dirty="0">
                <a:cs typeface="Calibri"/>
              </a:rPr>
              <a:t> Development of entrepreneurial skills  - business start up\</a:t>
            </a:r>
          </a:p>
        </p:txBody>
      </p:sp>
      <p:sp>
        <p:nvSpPr>
          <p:cNvPr id="4" name="Slide Number Placeholder 3"/>
          <p:cNvSpPr>
            <a:spLocks noGrp="1"/>
          </p:cNvSpPr>
          <p:nvPr>
            <p:ph type="sldNum" sz="quarter" idx="5"/>
          </p:nvPr>
        </p:nvSpPr>
        <p:spPr/>
        <p:txBody>
          <a:bodyPr/>
          <a:lstStyle/>
          <a:p>
            <a:fld id="{D09C5488-DD16-4714-9519-7BE21BA11D4E}" type="slidenum">
              <a:rPr lang="en-AU" smtClean="0"/>
              <a:t>10</a:t>
            </a:fld>
            <a:endParaRPr lang="en-AU" dirty="0"/>
          </a:p>
        </p:txBody>
      </p:sp>
    </p:spTree>
    <p:extLst>
      <p:ext uri="{BB962C8B-B14F-4D97-AF65-F5344CB8AC3E}">
        <p14:creationId xmlns:p14="http://schemas.microsoft.com/office/powerpoint/2010/main" val="4995862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5.jpe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8.jpe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10/20/2021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097366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10/20/2021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533181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10/20/2021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42448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Divider -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8" name="Text Placeholder 2078">
            <a:extLst>
              <a:ext uri="{FF2B5EF4-FFF2-40B4-BE49-F238E27FC236}">
                <a16:creationId xmlns:a16="http://schemas.microsoft.com/office/drawing/2014/main" id="{D3261B0B-59AF-AC42-8E88-1F4183CADE4A}"/>
              </a:ext>
            </a:extLst>
          </p:cNvPr>
          <p:cNvSpPr>
            <a:spLocks noGrp="1"/>
          </p:cNvSpPr>
          <p:nvPr>
            <p:ph type="body" sz="quarter" idx="15" hasCustomPrompt="1"/>
          </p:nvPr>
        </p:nvSpPr>
        <p:spPr>
          <a:xfrm>
            <a:off x="371475" y="4048755"/>
            <a:ext cx="4636034" cy="904985"/>
          </a:xfrm>
          <a:prstGeom prst="rect">
            <a:avLst/>
          </a:prstGeom>
        </p:spPr>
        <p:txBody>
          <a:bodyPr wrap="square" lIns="0">
            <a:noAutofit/>
          </a:bodyPr>
          <a:lstStyle>
            <a:lvl1pPr marL="0" indent="0">
              <a:buNone/>
              <a:defRPr sz="2000" b="0" i="0">
                <a:solidFill>
                  <a:schemeClr val="bg1"/>
                </a:solidFill>
                <a:latin typeface="Montserrat SemiBold" pitchFamily="2" charset="77"/>
              </a:defRPr>
            </a:lvl1pPr>
            <a:lvl2pPr marL="0" indent="0">
              <a:buNone/>
              <a:defRPr/>
            </a:lvl2pPr>
          </a:lstStyle>
          <a:p>
            <a:pPr lvl="0"/>
            <a:r>
              <a:rPr lang="en-US"/>
              <a:t>Subtitle goes here</a:t>
            </a:r>
          </a:p>
        </p:txBody>
      </p:sp>
      <p:sp>
        <p:nvSpPr>
          <p:cNvPr id="17" name="Title 8">
            <a:extLst>
              <a:ext uri="{FF2B5EF4-FFF2-40B4-BE49-F238E27FC236}">
                <a16:creationId xmlns:a16="http://schemas.microsoft.com/office/drawing/2014/main" id="{4C77762C-D1E8-41D0-BDF5-16B2E2FB0FDA}"/>
              </a:ext>
            </a:extLst>
          </p:cNvPr>
          <p:cNvSpPr>
            <a:spLocks noGrp="1"/>
          </p:cNvSpPr>
          <p:nvPr>
            <p:ph type="title" hasCustomPrompt="1"/>
          </p:nvPr>
        </p:nvSpPr>
        <p:spPr>
          <a:xfrm>
            <a:off x="371475" y="2823581"/>
            <a:ext cx="4636033" cy="1107996"/>
          </a:xfrm>
        </p:spPr>
        <p:txBody>
          <a:bodyPr anchor="b">
            <a:noAutofit/>
          </a:bodyPr>
          <a:lstStyle>
            <a:lvl1pPr>
              <a:lnSpc>
                <a:spcPct val="90000"/>
              </a:lnSpc>
              <a:defRPr sz="4000">
                <a:solidFill>
                  <a:schemeClr val="bg1"/>
                </a:solidFill>
              </a:defRPr>
            </a:lvl1pPr>
          </a:lstStyle>
          <a:p>
            <a:r>
              <a:rPr lang="en-US"/>
              <a:t>Divider title goes here</a:t>
            </a:r>
            <a:endParaRPr lang="en-AU"/>
          </a:p>
        </p:txBody>
      </p:sp>
      <p:cxnSp>
        <p:nvCxnSpPr>
          <p:cNvPr id="19" name="Straight Connector 18">
            <a:extLst>
              <a:ext uri="{FF2B5EF4-FFF2-40B4-BE49-F238E27FC236}">
                <a16:creationId xmlns:a16="http://schemas.microsoft.com/office/drawing/2014/main" id="{00741CFD-7DEE-490C-8563-C8C4EF3060AD}"/>
              </a:ext>
              <a:ext uri="{C183D7F6-B498-43B3-948B-1728B52AA6E4}">
                <adec:decorative xmlns:adec="http://schemas.microsoft.com/office/drawing/2017/decorative" val="1"/>
              </a:ext>
            </a:extLst>
          </p:cNvPr>
          <p:cNvCxnSpPr/>
          <p:nvPr userDrawn="1"/>
        </p:nvCxnSpPr>
        <p:spPr>
          <a:xfrm>
            <a:off x="337062" y="388434"/>
            <a:ext cx="0" cy="108000"/>
          </a:xfrm>
          <a:prstGeom prst="line">
            <a:avLst/>
          </a:prstGeom>
          <a:ln w="31750">
            <a:solidFill>
              <a:schemeClr val="accent5"/>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1875D8F5-C831-4AC7-AE09-4DA65EE17051}"/>
              </a:ext>
            </a:extLst>
          </p:cNvPr>
          <p:cNvSpPr txBox="1"/>
          <p:nvPr userDrawn="1"/>
        </p:nvSpPr>
        <p:spPr>
          <a:xfrm>
            <a:off x="409292" y="365496"/>
            <a:ext cx="2503891" cy="184666"/>
          </a:xfrm>
          <a:prstGeom prst="rect">
            <a:avLst/>
          </a:prstGeom>
          <a:noFill/>
        </p:spPr>
        <p:txBody>
          <a:bodyPr wrap="none" lIns="0" tIns="0" rIns="0" bIns="0" rtlCol="0">
            <a:spAutoFit/>
          </a:bodyPr>
          <a:lstStyle/>
          <a:p>
            <a:r>
              <a:rPr lang="en-AU" sz="1200" b="1" i="0" dirty="0">
                <a:solidFill>
                  <a:schemeClr val="bg1"/>
                </a:solidFill>
                <a:latin typeface="Montserrat SemiBold" pitchFamily="2" charset="77"/>
              </a:rPr>
              <a:t>NSW Department of Education</a:t>
            </a:r>
          </a:p>
        </p:txBody>
      </p:sp>
      <p:pic>
        <p:nvPicPr>
          <p:cNvPr id="9" name="Picture 8" descr="NSW Government Logo."/>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37062" y="5854650"/>
            <a:ext cx="720000" cy="778515"/>
          </a:xfrm>
          <a:prstGeom prst="rect">
            <a:avLst/>
          </a:prstGeom>
        </p:spPr>
      </p:pic>
    </p:spTree>
    <p:extLst>
      <p:ext uri="{BB962C8B-B14F-4D97-AF65-F5344CB8AC3E}">
        <p14:creationId xmlns:p14="http://schemas.microsoft.com/office/powerpoint/2010/main" val="881756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Divider -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8" name="Text Placeholder 2078">
            <a:extLst>
              <a:ext uri="{FF2B5EF4-FFF2-40B4-BE49-F238E27FC236}">
                <a16:creationId xmlns:a16="http://schemas.microsoft.com/office/drawing/2014/main" id="{D3261B0B-59AF-AC42-8E88-1F4183CADE4A}"/>
              </a:ext>
            </a:extLst>
          </p:cNvPr>
          <p:cNvSpPr>
            <a:spLocks noGrp="1"/>
          </p:cNvSpPr>
          <p:nvPr>
            <p:ph type="body" sz="quarter" idx="15" hasCustomPrompt="1"/>
          </p:nvPr>
        </p:nvSpPr>
        <p:spPr>
          <a:xfrm>
            <a:off x="371475" y="4048755"/>
            <a:ext cx="4636034" cy="931618"/>
          </a:xfrm>
          <a:prstGeom prst="rect">
            <a:avLst/>
          </a:prstGeom>
        </p:spPr>
        <p:txBody>
          <a:bodyPr wrap="square" lIns="0">
            <a:noAutofit/>
          </a:bodyPr>
          <a:lstStyle>
            <a:lvl1pPr marL="0" indent="0">
              <a:buNone/>
              <a:defRPr sz="2000" b="0" i="0">
                <a:solidFill>
                  <a:schemeClr val="bg1"/>
                </a:solidFill>
                <a:latin typeface="Montserrat SemiBold" pitchFamily="2" charset="77"/>
              </a:defRPr>
            </a:lvl1pPr>
            <a:lvl2pPr marL="0" indent="0">
              <a:buNone/>
              <a:defRPr/>
            </a:lvl2pPr>
          </a:lstStyle>
          <a:p>
            <a:pPr lvl="0"/>
            <a:r>
              <a:rPr lang="en-US"/>
              <a:t>Subtitle goes here</a:t>
            </a:r>
          </a:p>
        </p:txBody>
      </p:sp>
      <p:sp>
        <p:nvSpPr>
          <p:cNvPr id="17" name="Title 8">
            <a:extLst>
              <a:ext uri="{FF2B5EF4-FFF2-40B4-BE49-F238E27FC236}">
                <a16:creationId xmlns:a16="http://schemas.microsoft.com/office/drawing/2014/main" id="{4C77762C-D1E8-41D0-BDF5-16B2E2FB0FDA}"/>
              </a:ext>
            </a:extLst>
          </p:cNvPr>
          <p:cNvSpPr>
            <a:spLocks noGrp="1"/>
          </p:cNvSpPr>
          <p:nvPr>
            <p:ph type="title" hasCustomPrompt="1"/>
          </p:nvPr>
        </p:nvSpPr>
        <p:spPr>
          <a:xfrm>
            <a:off x="371475" y="2823581"/>
            <a:ext cx="4636033" cy="1107996"/>
          </a:xfrm>
        </p:spPr>
        <p:txBody>
          <a:bodyPr anchor="b">
            <a:noAutofit/>
          </a:bodyPr>
          <a:lstStyle>
            <a:lvl1pPr>
              <a:lnSpc>
                <a:spcPct val="90000"/>
              </a:lnSpc>
              <a:defRPr sz="4000">
                <a:solidFill>
                  <a:schemeClr val="bg1"/>
                </a:solidFill>
              </a:defRPr>
            </a:lvl1pPr>
          </a:lstStyle>
          <a:p>
            <a:r>
              <a:rPr lang="en-US"/>
              <a:t>Divider title goes here</a:t>
            </a:r>
            <a:endParaRPr lang="en-AU"/>
          </a:p>
        </p:txBody>
      </p:sp>
      <p:cxnSp>
        <p:nvCxnSpPr>
          <p:cNvPr id="19" name="Straight Connector 18">
            <a:extLst>
              <a:ext uri="{FF2B5EF4-FFF2-40B4-BE49-F238E27FC236}">
                <a16:creationId xmlns:a16="http://schemas.microsoft.com/office/drawing/2014/main" id="{00741CFD-7DEE-490C-8563-C8C4EF3060AD}"/>
              </a:ext>
              <a:ext uri="{C183D7F6-B498-43B3-948B-1728B52AA6E4}">
                <adec:decorative xmlns:adec="http://schemas.microsoft.com/office/drawing/2017/decorative" val="1"/>
              </a:ext>
            </a:extLst>
          </p:cNvPr>
          <p:cNvCxnSpPr/>
          <p:nvPr userDrawn="1"/>
        </p:nvCxnSpPr>
        <p:spPr>
          <a:xfrm>
            <a:off x="337062" y="388434"/>
            <a:ext cx="0" cy="108000"/>
          </a:xfrm>
          <a:prstGeom prst="line">
            <a:avLst/>
          </a:prstGeom>
          <a:ln w="31750">
            <a:solidFill>
              <a:schemeClr val="accent5"/>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1875D8F5-C831-4AC7-AE09-4DA65EE17051}"/>
              </a:ext>
            </a:extLst>
          </p:cNvPr>
          <p:cNvSpPr txBox="1"/>
          <p:nvPr userDrawn="1"/>
        </p:nvSpPr>
        <p:spPr>
          <a:xfrm>
            <a:off x="409292" y="365496"/>
            <a:ext cx="2503891" cy="184666"/>
          </a:xfrm>
          <a:prstGeom prst="rect">
            <a:avLst/>
          </a:prstGeom>
          <a:noFill/>
        </p:spPr>
        <p:txBody>
          <a:bodyPr wrap="none" lIns="0" tIns="0" rIns="0" bIns="0" rtlCol="0">
            <a:spAutoFit/>
          </a:bodyPr>
          <a:lstStyle/>
          <a:p>
            <a:r>
              <a:rPr lang="en-AU" sz="1200" b="1" i="0" dirty="0">
                <a:solidFill>
                  <a:schemeClr val="bg1"/>
                </a:solidFill>
                <a:latin typeface="Montserrat SemiBold" pitchFamily="2" charset="77"/>
              </a:rPr>
              <a:t>NSW Department of Education</a:t>
            </a:r>
          </a:p>
        </p:txBody>
      </p:sp>
      <p:pic>
        <p:nvPicPr>
          <p:cNvPr id="9" name="Picture 8" descr="NSW Government Logo."/>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37062" y="5854650"/>
            <a:ext cx="720000" cy="778515"/>
          </a:xfrm>
          <a:prstGeom prst="rect">
            <a:avLst/>
          </a:prstGeom>
        </p:spPr>
      </p:pic>
    </p:spTree>
    <p:extLst>
      <p:ext uri="{BB962C8B-B14F-4D97-AF65-F5344CB8AC3E}">
        <p14:creationId xmlns:p14="http://schemas.microsoft.com/office/powerpoint/2010/main" val="3872123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_Divider - Placehol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NSW Government Logo."/>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081262" y="5844922"/>
            <a:ext cx="720000" cy="778515"/>
          </a:xfrm>
          <a:prstGeom prst="rect">
            <a:avLst/>
          </a:prstGeom>
        </p:spPr>
      </p:pic>
      <p:sp>
        <p:nvSpPr>
          <p:cNvPr id="28" name="Text Placeholder 2078">
            <a:extLst>
              <a:ext uri="{FF2B5EF4-FFF2-40B4-BE49-F238E27FC236}">
                <a16:creationId xmlns:a16="http://schemas.microsoft.com/office/drawing/2014/main" id="{D3261B0B-59AF-AC42-8E88-1F4183CADE4A}"/>
              </a:ext>
            </a:extLst>
          </p:cNvPr>
          <p:cNvSpPr>
            <a:spLocks noGrp="1"/>
          </p:cNvSpPr>
          <p:nvPr>
            <p:ph type="body" sz="quarter" idx="15" hasCustomPrompt="1"/>
          </p:nvPr>
        </p:nvSpPr>
        <p:spPr>
          <a:xfrm>
            <a:off x="6228758" y="3160988"/>
            <a:ext cx="4636034" cy="931618"/>
          </a:xfrm>
          <a:prstGeom prst="rect">
            <a:avLst/>
          </a:prstGeom>
        </p:spPr>
        <p:txBody>
          <a:bodyPr wrap="square" lIns="0">
            <a:noAutofit/>
          </a:bodyPr>
          <a:lstStyle>
            <a:lvl1pPr marL="0" indent="0">
              <a:buNone/>
              <a:defRPr sz="2000" b="0" i="0">
                <a:solidFill>
                  <a:schemeClr val="bg1"/>
                </a:solidFill>
                <a:latin typeface="Montserrat SemiBold" pitchFamily="2" charset="77"/>
              </a:defRPr>
            </a:lvl1pPr>
            <a:lvl2pPr marL="0" indent="0">
              <a:buNone/>
              <a:defRPr/>
            </a:lvl2pPr>
          </a:lstStyle>
          <a:p>
            <a:pPr lvl="0"/>
            <a:r>
              <a:rPr lang="en-US"/>
              <a:t>Subtitle goes here</a:t>
            </a:r>
          </a:p>
        </p:txBody>
      </p:sp>
      <p:sp>
        <p:nvSpPr>
          <p:cNvPr id="17" name="Title 8">
            <a:extLst>
              <a:ext uri="{FF2B5EF4-FFF2-40B4-BE49-F238E27FC236}">
                <a16:creationId xmlns:a16="http://schemas.microsoft.com/office/drawing/2014/main" id="{4C77762C-D1E8-41D0-BDF5-16B2E2FB0FDA}"/>
              </a:ext>
            </a:extLst>
          </p:cNvPr>
          <p:cNvSpPr>
            <a:spLocks noGrp="1"/>
          </p:cNvSpPr>
          <p:nvPr>
            <p:ph type="title" hasCustomPrompt="1"/>
          </p:nvPr>
        </p:nvSpPr>
        <p:spPr>
          <a:xfrm>
            <a:off x="6228760" y="1935814"/>
            <a:ext cx="4636033" cy="1107996"/>
          </a:xfrm>
        </p:spPr>
        <p:txBody>
          <a:bodyPr anchor="b">
            <a:noAutofit/>
          </a:bodyPr>
          <a:lstStyle>
            <a:lvl1pPr>
              <a:lnSpc>
                <a:spcPct val="90000"/>
              </a:lnSpc>
              <a:defRPr sz="4000">
                <a:solidFill>
                  <a:schemeClr val="bg1"/>
                </a:solidFill>
              </a:defRPr>
            </a:lvl1pPr>
          </a:lstStyle>
          <a:p>
            <a:r>
              <a:rPr lang="en-US"/>
              <a:t>Divider title goes here</a:t>
            </a:r>
            <a:endParaRPr lang="en-AU"/>
          </a:p>
        </p:txBody>
      </p:sp>
      <p:cxnSp>
        <p:nvCxnSpPr>
          <p:cNvPr id="19" name="Straight Connector 18">
            <a:extLst>
              <a:ext uri="{FF2B5EF4-FFF2-40B4-BE49-F238E27FC236}">
                <a16:creationId xmlns:a16="http://schemas.microsoft.com/office/drawing/2014/main" id="{00741CFD-7DEE-490C-8563-C8C4EF3060AD}"/>
              </a:ext>
              <a:ext uri="{C183D7F6-B498-43B3-948B-1728B52AA6E4}">
                <adec:decorative xmlns:adec="http://schemas.microsoft.com/office/drawing/2017/decorative" val="1"/>
              </a:ext>
            </a:extLst>
          </p:cNvPr>
          <p:cNvCxnSpPr/>
          <p:nvPr userDrawn="1"/>
        </p:nvCxnSpPr>
        <p:spPr>
          <a:xfrm>
            <a:off x="337062" y="388434"/>
            <a:ext cx="0" cy="108000"/>
          </a:xfrm>
          <a:prstGeom prst="line">
            <a:avLst/>
          </a:prstGeom>
          <a:ln w="31750">
            <a:solidFill>
              <a:schemeClr val="accent5"/>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1875D8F5-C831-4AC7-AE09-4DA65EE17051}"/>
              </a:ext>
            </a:extLst>
          </p:cNvPr>
          <p:cNvSpPr txBox="1"/>
          <p:nvPr userDrawn="1"/>
        </p:nvSpPr>
        <p:spPr>
          <a:xfrm>
            <a:off x="409292" y="365496"/>
            <a:ext cx="2503891" cy="184666"/>
          </a:xfrm>
          <a:prstGeom prst="rect">
            <a:avLst/>
          </a:prstGeom>
          <a:noFill/>
        </p:spPr>
        <p:txBody>
          <a:bodyPr wrap="none" lIns="0" tIns="0" rIns="0" bIns="0" rtlCol="0">
            <a:spAutoFit/>
          </a:bodyPr>
          <a:lstStyle/>
          <a:p>
            <a:r>
              <a:rPr lang="en-AU" sz="1200" b="1" i="0" dirty="0">
                <a:solidFill>
                  <a:schemeClr val="bg1"/>
                </a:solidFill>
                <a:latin typeface="Montserrat SemiBold" pitchFamily="2" charset="77"/>
              </a:rPr>
              <a:t>NSW Department of Education</a:t>
            </a:r>
          </a:p>
        </p:txBody>
      </p:sp>
      <p:sp>
        <p:nvSpPr>
          <p:cNvPr id="10" name="Picture Placeholder 4">
            <a:extLst>
              <a:ext uri="{FF2B5EF4-FFF2-40B4-BE49-F238E27FC236}">
                <a16:creationId xmlns:a16="http://schemas.microsoft.com/office/drawing/2014/main" id="{0A1D65FC-D219-204C-AE0A-9EE673E2E2AE}"/>
              </a:ext>
            </a:extLst>
          </p:cNvPr>
          <p:cNvSpPr>
            <a:spLocks noGrp="1"/>
          </p:cNvSpPr>
          <p:nvPr>
            <p:ph type="pic" sz="quarter" idx="16" hasCustomPrompt="1"/>
          </p:nvPr>
        </p:nvSpPr>
        <p:spPr>
          <a:xfrm>
            <a:off x="409292" y="594400"/>
            <a:ext cx="5587200" cy="5587200"/>
          </a:xfrm>
          <a:prstGeom prst="ellipse">
            <a:avLst/>
          </a:prstGeom>
          <a:noFill/>
        </p:spPr>
        <p:txBody>
          <a:bodyPr anchor="ctr"/>
          <a:lstStyle>
            <a:lvl1pPr algn="ctr">
              <a:defRPr>
                <a:solidFill>
                  <a:schemeClr val="bg1"/>
                </a:solidFill>
              </a:defRPr>
            </a:lvl1pPr>
          </a:lstStyle>
          <a:p>
            <a:r>
              <a:rPr lang="en-US" dirty="0"/>
              <a:t>Insert Image here</a:t>
            </a:r>
          </a:p>
        </p:txBody>
      </p:sp>
    </p:spTree>
    <p:extLst>
      <p:ext uri="{BB962C8B-B14F-4D97-AF65-F5344CB8AC3E}">
        <p14:creationId xmlns:p14="http://schemas.microsoft.com/office/powerpoint/2010/main" val="2808256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Divider -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NSW Government Logo" title="NSW Government Logo"/>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37062" y="5854650"/>
            <a:ext cx="720000" cy="778515"/>
          </a:xfrm>
          <a:prstGeom prst="rect">
            <a:avLst/>
          </a:prstGeom>
        </p:spPr>
      </p:pic>
      <p:sp>
        <p:nvSpPr>
          <p:cNvPr id="9" name="Oval 8" descr="Student writing at his desk"/>
          <p:cNvSpPr/>
          <p:nvPr userDrawn="1"/>
        </p:nvSpPr>
        <p:spPr>
          <a:xfrm>
            <a:off x="5769864" y="219974"/>
            <a:ext cx="6391656" cy="6391656"/>
          </a:xfrm>
          <a:prstGeom prst="ellipse">
            <a:avLst/>
          </a:prstGeom>
          <a:blipFill dpi="0" rotWithShape="1">
            <a:blip r:embed="rId4"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dirty="0"/>
          </a:p>
        </p:txBody>
      </p:sp>
      <p:sp>
        <p:nvSpPr>
          <p:cNvPr id="28" name="Text Placeholder 2078">
            <a:extLst>
              <a:ext uri="{FF2B5EF4-FFF2-40B4-BE49-F238E27FC236}">
                <a16:creationId xmlns:a16="http://schemas.microsoft.com/office/drawing/2014/main" id="{D3261B0B-59AF-AC42-8E88-1F4183CADE4A}"/>
              </a:ext>
            </a:extLst>
          </p:cNvPr>
          <p:cNvSpPr>
            <a:spLocks noGrp="1"/>
          </p:cNvSpPr>
          <p:nvPr>
            <p:ph type="body" sz="quarter" idx="15" hasCustomPrompt="1"/>
          </p:nvPr>
        </p:nvSpPr>
        <p:spPr>
          <a:xfrm>
            <a:off x="371475" y="4048755"/>
            <a:ext cx="4636034" cy="1242336"/>
          </a:xfrm>
          <a:prstGeom prst="rect">
            <a:avLst/>
          </a:prstGeom>
        </p:spPr>
        <p:txBody>
          <a:bodyPr wrap="square" lIns="0">
            <a:noAutofit/>
          </a:bodyPr>
          <a:lstStyle>
            <a:lvl1pPr marL="0" indent="0">
              <a:buNone/>
              <a:defRPr sz="2000" b="0" i="0">
                <a:solidFill>
                  <a:schemeClr val="bg1"/>
                </a:solidFill>
                <a:latin typeface="Montserrat SemiBold" pitchFamily="2" charset="77"/>
              </a:defRPr>
            </a:lvl1pPr>
            <a:lvl2pPr marL="0" indent="0">
              <a:buNone/>
              <a:defRPr/>
            </a:lvl2pPr>
          </a:lstStyle>
          <a:p>
            <a:pPr lvl="0"/>
            <a:r>
              <a:rPr lang="en-US"/>
              <a:t>Subtitle goes here</a:t>
            </a:r>
          </a:p>
        </p:txBody>
      </p:sp>
      <p:sp>
        <p:nvSpPr>
          <p:cNvPr id="17" name="Title 8">
            <a:extLst>
              <a:ext uri="{FF2B5EF4-FFF2-40B4-BE49-F238E27FC236}">
                <a16:creationId xmlns:a16="http://schemas.microsoft.com/office/drawing/2014/main" id="{4C77762C-D1E8-41D0-BDF5-16B2E2FB0FDA}"/>
              </a:ext>
            </a:extLst>
          </p:cNvPr>
          <p:cNvSpPr>
            <a:spLocks noGrp="1"/>
          </p:cNvSpPr>
          <p:nvPr>
            <p:ph type="title" hasCustomPrompt="1"/>
          </p:nvPr>
        </p:nvSpPr>
        <p:spPr>
          <a:xfrm>
            <a:off x="371475" y="2823581"/>
            <a:ext cx="4636033" cy="1107996"/>
          </a:xfrm>
        </p:spPr>
        <p:txBody>
          <a:bodyPr anchor="b">
            <a:noAutofit/>
          </a:bodyPr>
          <a:lstStyle>
            <a:lvl1pPr>
              <a:lnSpc>
                <a:spcPct val="90000"/>
              </a:lnSpc>
              <a:defRPr sz="4000">
                <a:solidFill>
                  <a:schemeClr val="bg1"/>
                </a:solidFill>
              </a:defRPr>
            </a:lvl1pPr>
          </a:lstStyle>
          <a:p>
            <a:r>
              <a:rPr lang="en-US"/>
              <a:t>Divider title goes here</a:t>
            </a:r>
            <a:endParaRPr lang="en-AU"/>
          </a:p>
        </p:txBody>
      </p:sp>
      <p:cxnSp>
        <p:nvCxnSpPr>
          <p:cNvPr id="19" name="Straight Connector 18">
            <a:extLst>
              <a:ext uri="{FF2B5EF4-FFF2-40B4-BE49-F238E27FC236}">
                <a16:creationId xmlns:a16="http://schemas.microsoft.com/office/drawing/2014/main" id="{00741CFD-7DEE-490C-8563-C8C4EF3060AD}"/>
              </a:ext>
              <a:ext uri="{C183D7F6-B498-43B3-948B-1728B52AA6E4}">
                <adec:decorative xmlns:adec="http://schemas.microsoft.com/office/drawing/2017/decorative" val="1"/>
              </a:ext>
            </a:extLst>
          </p:cNvPr>
          <p:cNvCxnSpPr/>
          <p:nvPr userDrawn="1"/>
        </p:nvCxnSpPr>
        <p:spPr>
          <a:xfrm>
            <a:off x="337062" y="388434"/>
            <a:ext cx="0" cy="108000"/>
          </a:xfrm>
          <a:prstGeom prst="line">
            <a:avLst/>
          </a:prstGeom>
          <a:ln w="31750">
            <a:solidFill>
              <a:schemeClr val="accent5"/>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1875D8F5-C831-4AC7-AE09-4DA65EE17051}"/>
              </a:ext>
            </a:extLst>
          </p:cNvPr>
          <p:cNvSpPr txBox="1"/>
          <p:nvPr userDrawn="1"/>
        </p:nvSpPr>
        <p:spPr>
          <a:xfrm>
            <a:off x="409292" y="365496"/>
            <a:ext cx="2503891" cy="184666"/>
          </a:xfrm>
          <a:prstGeom prst="rect">
            <a:avLst/>
          </a:prstGeom>
          <a:noFill/>
        </p:spPr>
        <p:txBody>
          <a:bodyPr wrap="none" lIns="0" tIns="0" rIns="0" bIns="0" rtlCol="0">
            <a:spAutoFit/>
          </a:bodyPr>
          <a:lstStyle/>
          <a:p>
            <a:r>
              <a:rPr lang="en-AU" sz="1200" b="1" i="0" dirty="0">
                <a:solidFill>
                  <a:schemeClr val="bg1"/>
                </a:solidFill>
                <a:latin typeface="Montserrat SemiBold" pitchFamily="2" charset="77"/>
              </a:rPr>
              <a:t>NSW Department of Education</a:t>
            </a:r>
          </a:p>
        </p:txBody>
      </p:sp>
    </p:spTree>
    <p:extLst>
      <p:ext uri="{BB962C8B-B14F-4D97-AF65-F5344CB8AC3E}">
        <p14:creationId xmlns:p14="http://schemas.microsoft.com/office/powerpoint/2010/main" val="622984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_Divider - 4 Placehol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NSW Government Logo" title="NSW Government Logo"/>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37062" y="5854650"/>
            <a:ext cx="720000" cy="778515"/>
          </a:xfrm>
          <a:prstGeom prst="rect">
            <a:avLst/>
          </a:prstGeom>
        </p:spPr>
      </p:pic>
      <p:sp>
        <p:nvSpPr>
          <p:cNvPr id="28" name="Text Placeholder 2078">
            <a:extLst>
              <a:ext uri="{FF2B5EF4-FFF2-40B4-BE49-F238E27FC236}">
                <a16:creationId xmlns:a16="http://schemas.microsoft.com/office/drawing/2014/main" id="{D3261B0B-59AF-AC42-8E88-1F4183CADE4A}"/>
              </a:ext>
            </a:extLst>
          </p:cNvPr>
          <p:cNvSpPr>
            <a:spLocks noGrp="1"/>
          </p:cNvSpPr>
          <p:nvPr>
            <p:ph type="body" sz="quarter" idx="15" hasCustomPrompt="1"/>
          </p:nvPr>
        </p:nvSpPr>
        <p:spPr>
          <a:xfrm>
            <a:off x="371475" y="4048755"/>
            <a:ext cx="4636034" cy="1242336"/>
          </a:xfrm>
          <a:prstGeom prst="rect">
            <a:avLst/>
          </a:prstGeom>
        </p:spPr>
        <p:txBody>
          <a:bodyPr wrap="square" lIns="0">
            <a:noAutofit/>
          </a:bodyPr>
          <a:lstStyle>
            <a:lvl1pPr marL="0" indent="0">
              <a:buNone/>
              <a:defRPr sz="2000" b="0" i="0">
                <a:solidFill>
                  <a:schemeClr val="bg1"/>
                </a:solidFill>
                <a:latin typeface="Montserrat SemiBold" pitchFamily="2" charset="77"/>
              </a:defRPr>
            </a:lvl1pPr>
            <a:lvl2pPr marL="0" indent="0">
              <a:buNone/>
              <a:defRPr/>
            </a:lvl2pPr>
          </a:lstStyle>
          <a:p>
            <a:pPr lvl="0"/>
            <a:r>
              <a:rPr lang="en-US"/>
              <a:t>Subtitle goes here</a:t>
            </a:r>
          </a:p>
        </p:txBody>
      </p:sp>
      <p:sp>
        <p:nvSpPr>
          <p:cNvPr id="17" name="Title 8">
            <a:extLst>
              <a:ext uri="{FF2B5EF4-FFF2-40B4-BE49-F238E27FC236}">
                <a16:creationId xmlns:a16="http://schemas.microsoft.com/office/drawing/2014/main" id="{4C77762C-D1E8-41D0-BDF5-16B2E2FB0FDA}"/>
              </a:ext>
            </a:extLst>
          </p:cNvPr>
          <p:cNvSpPr>
            <a:spLocks noGrp="1"/>
          </p:cNvSpPr>
          <p:nvPr>
            <p:ph type="title" hasCustomPrompt="1"/>
          </p:nvPr>
        </p:nvSpPr>
        <p:spPr>
          <a:xfrm>
            <a:off x="371475" y="2823581"/>
            <a:ext cx="4636033" cy="1107996"/>
          </a:xfrm>
        </p:spPr>
        <p:txBody>
          <a:bodyPr anchor="b">
            <a:noAutofit/>
          </a:bodyPr>
          <a:lstStyle>
            <a:lvl1pPr>
              <a:lnSpc>
                <a:spcPct val="90000"/>
              </a:lnSpc>
              <a:defRPr sz="4000">
                <a:solidFill>
                  <a:schemeClr val="bg1"/>
                </a:solidFill>
              </a:defRPr>
            </a:lvl1pPr>
          </a:lstStyle>
          <a:p>
            <a:r>
              <a:rPr lang="en-US"/>
              <a:t>Divider title goes here</a:t>
            </a:r>
            <a:endParaRPr lang="en-AU"/>
          </a:p>
        </p:txBody>
      </p:sp>
      <p:cxnSp>
        <p:nvCxnSpPr>
          <p:cNvPr id="19" name="Straight Connector 18">
            <a:extLst>
              <a:ext uri="{FF2B5EF4-FFF2-40B4-BE49-F238E27FC236}">
                <a16:creationId xmlns:a16="http://schemas.microsoft.com/office/drawing/2014/main" id="{00741CFD-7DEE-490C-8563-C8C4EF3060AD}"/>
              </a:ext>
              <a:ext uri="{C183D7F6-B498-43B3-948B-1728B52AA6E4}">
                <adec:decorative xmlns:adec="http://schemas.microsoft.com/office/drawing/2017/decorative" val="1"/>
              </a:ext>
            </a:extLst>
          </p:cNvPr>
          <p:cNvCxnSpPr/>
          <p:nvPr userDrawn="1"/>
        </p:nvCxnSpPr>
        <p:spPr>
          <a:xfrm>
            <a:off x="337062" y="388434"/>
            <a:ext cx="0" cy="108000"/>
          </a:xfrm>
          <a:prstGeom prst="line">
            <a:avLst/>
          </a:prstGeom>
          <a:ln w="31750">
            <a:solidFill>
              <a:schemeClr val="accent5"/>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1875D8F5-C831-4AC7-AE09-4DA65EE17051}"/>
              </a:ext>
            </a:extLst>
          </p:cNvPr>
          <p:cNvSpPr txBox="1"/>
          <p:nvPr userDrawn="1"/>
        </p:nvSpPr>
        <p:spPr>
          <a:xfrm>
            <a:off x="409292" y="365496"/>
            <a:ext cx="2503891" cy="184666"/>
          </a:xfrm>
          <a:prstGeom prst="rect">
            <a:avLst/>
          </a:prstGeom>
          <a:noFill/>
        </p:spPr>
        <p:txBody>
          <a:bodyPr wrap="none" lIns="0" tIns="0" rIns="0" bIns="0" rtlCol="0">
            <a:spAutoFit/>
          </a:bodyPr>
          <a:lstStyle/>
          <a:p>
            <a:r>
              <a:rPr lang="en-AU" sz="1200" b="1" i="0" dirty="0">
                <a:solidFill>
                  <a:schemeClr val="bg1"/>
                </a:solidFill>
                <a:latin typeface="Montserrat SemiBold" pitchFamily="2" charset="77"/>
              </a:rPr>
              <a:t>NSW Department of Education</a:t>
            </a:r>
          </a:p>
        </p:txBody>
      </p:sp>
      <p:sp>
        <p:nvSpPr>
          <p:cNvPr id="10" name="Picture Placeholder 4">
            <a:extLst>
              <a:ext uri="{FF2B5EF4-FFF2-40B4-BE49-F238E27FC236}">
                <a16:creationId xmlns:a16="http://schemas.microsoft.com/office/drawing/2014/main" id="{CB23E5B4-1C83-A145-8704-1AE518058744}"/>
              </a:ext>
            </a:extLst>
          </p:cNvPr>
          <p:cNvSpPr>
            <a:spLocks noGrp="1"/>
          </p:cNvSpPr>
          <p:nvPr>
            <p:ph type="pic" sz="quarter" idx="16" hasCustomPrompt="1"/>
          </p:nvPr>
        </p:nvSpPr>
        <p:spPr>
          <a:xfrm>
            <a:off x="5767920" y="180779"/>
            <a:ext cx="6393600" cy="6393600"/>
          </a:xfrm>
          <a:prstGeom prst="ellipse">
            <a:avLst/>
          </a:prstGeom>
          <a:noFill/>
        </p:spPr>
        <p:txBody>
          <a:bodyPr anchor="ctr"/>
          <a:lstStyle>
            <a:lvl1pPr algn="ctr">
              <a:defRPr>
                <a:solidFill>
                  <a:schemeClr val="bg1"/>
                </a:solidFill>
              </a:defRPr>
            </a:lvl1pPr>
          </a:lstStyle>
          <a:p>
            <a:r>
              <a:rPr lang="en-US" dirty="0"/>
              <a:t>Insert Image here</a:t>
            </a:r>
          </a:p>
        </p:txBody>
      </p:sp>
    </p:spTree>
    <p:extLst>
      <p:ext uri="{BB962C8B-B14F-4D97-AF65-F5344CB8AC3E}">
        <p14:creationId xmlns:p14="http://schemas.microsoft.com/office/powerpoint/2010/main" val="2004307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Divider- 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descr="NSW Government Logo.&#10;"/>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162039" y="5894897"/>
            <a:ext cx="720000" cy="786318"/>
          </a:xfrm>
          <a:prstGeom prst="rect">
            <a:avLst/>
          </a:prstGeom>
        </p:spPr>
      </p:pic>
      <p:sp>
        <p:nvSpPr>
          <p:cNvPr id="28" name="Text Placeholder 2078">
            <a:extLst>
              <a:ext uri="{FF2B5EF4-FFF2-40B4-BE49-F238E27FC236}">
                <a16:creationId xmlns:a16="http://schemas.microsoft.com/office/drawing/2014/main" id="{D3261B0B-59AF-AC42-8E88-1F4183CADE4A}"/>
              </a:ext>
            </a:extLst>
          </p:cNvPr>
          <p:cNvSpPr>
            <a:spLocks noGrp="1"/>
          </p:cNvSpPr>
          <p:nvPr>
            <p:ph type="body" sz="quarter" idx="15" hasCustomPrompt="1"/>
          </p:nvPr>
        </p:nvSpPr>
        <p:spPr>
          <a:xfrm>
            <a:off x="371475" y="4048755"/>
            <a:ext cx="4636034" cy="1766983"/>
          </a:xfrm>
          <a:prstGeom prst="rect">
            <a:avLst/>
          </a:prstGeom>
        </p:spPr>
        <p:txBody>
          <a:bodyPr wrap="square" lIns="0">
            <a:noAutofit/>
          </a:bodyPr>
          <a:lstStyle>
            <a:lvl1pPr marL="0" indent="0">
              <a:buNone/>
              <a:defRPr sz="2000" b="0" i="0">
                <a:solidFill>
                  <a:schemeClr val="accent5"/>
                </a:solidFill>
                <a:latin typeface="Montserrat SemiBold" pitchFamily="2" charset="77"/>
              </a:defRPr>
            </a:lvl1pPr>
            <a:lvl2pPr marL="0" indent="0">
              <a:buNone/>
              <a:defRPr/>
            </a:lvl2pPr>
          </a:lstStyle>
          <a:p>
            <a:pPr lvl="0"/>
            <a:r>
              <a:rPr lang="en-US"/>
              <a:t>Subtitle goes here</a:t>
            </a:r>
          </a:p>
        </p:txBody>
      </p:sp>
      <p:sp>
        <p:nvSpPr>
          <p:cNvPr id="17" name="Title 8">
            <a:extLst>
              <a:ext uri="{FF2B5EF4-FFF2-40B4-BE49-F238E27FC236}">
                <a16:creationId xmlns:a16="http://schemas.microsoft.com/office/drawing/2014/main" id="{4C77762C-D1E8-41D0-BDF5-16B2E2FB0FDA}"/>
              </a:ext>
            </a:extLst>
          </p:cNvPr>
          <p:cNvSpPr>
            <a:spLocks noGrp="1"/>
          </p:cNvSpPr>
          <p:nvPr>
            <p:ph type="title" hasCustomPrompt="1"/>
          </p:nvPr>
        </p:nvSpPr>
        <p:spPr>
          <a:xfrm>
            <a:off x="371475" y="2823581"/>
            <a:ext cx="4636033" cy="1107996"/>
          </a:xfrm>
        </p:spPr>
        <p:txBody>
          <a:bodyPr anchor="b">
            <a:noAutofit/>
          </a:bodyPr>
          <a:lstStyle>
            <a:lvl1pPr>
              <a:lnSpc>
                <a:spcPct val="90000"/>
              </a:lnSpc>
              <a:defRPr sz="4000">
                <a:solidFill>
                  <a:schemeClr val="tx2"/>
                </a:solidFill>
              </a:defRPr>
            </a:lvl1pPr>
          </a:lstStyle>
          <a:p>
            <a:r>
              <a:rPr lang="en-US"/>
              <a:t>Divider title goes here</a:t>
            </a:r>
            <a:endParaRPr lang="en-AU"/>
          </a:p>
        </p:txBody>
      </p:sp>
      <p:cxnSp>
        <p:nvCxnSpPr>
          <p:cNvPr id="19" name="Straight Connector 18">
            <a:extLst>
              <a:ext uri="{FF2B5EF4-FFF2-40B4-BE49-F238E27FC236}">
                <a16:creationId xmlns:a16="http://schemas.microsoft.com/office/drawing/2014/main" id="{00741CFD-7DEE-490C-8563-C8C4EF3060AD}"/>
              </a:ext>
              <a:ext uri="{C183D7F6-B498-43B3-948B-1728B52AA6E4}">
                <adec:decorative xmlns:adec="http://schemas.microsoft.com/office/drawing/2017/decorative" val="1"/>
              </a:ext>
            </a:extLst>
          </p:cNvPr>
          <p:cNvCxnSpPr/>
          <p:nvPr userDrawn="1"/>
        </p:nvCxnSpPr>
        <p:spPr>
          <a:xfrm>
            <a:off x="337062" y="388434"/>
            <a:ext cx="0" cy="108000"/>
          </a:xfrm>
          <a:prstGeom prst="line">
            <a:avLst/>
          </a:prstGeom>
          <a:ln w="31750">
            <a:solidFill>
              <a:schemeClr val="accent5"/>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1875D8F5-C831-4AC7-AE09-4DA65EE17051}"/>
              </a:ext>
            </a:extLst>
          </p:cNvPr>
          <p:cNvSpPr txBox="1"/>
          <p:nvPr userDrawn="1"/>
        </p:nvSpPr>
        <p:spPr>
          <a:xfrm>
            <a:off x="409292" y="365496"/>
            <a:ext cx="2503891" cy="184666"/>
          </a:xfrm>
          <a:prstGeom prst="rect">
            <a:avLst/>
          </a:prstGeom>
          <a:noFill/>
        </p:spPr>
        <p:txBody>
          <a:bodyPr wrap="none" lIns="0" tIns="0" rIns="0" bIns="0" rtlCol="0">
            <a:spAutoFit/>
          </a:bodyPr>
          <a:lstStyle/>
          <a:p>
            <a:r>
              <a:rPr lang="en-AU" sz="1200" b="1" i="0" dirty="0">
                <a:solidFill>
                  <a:schemeClr val="tx2"/>
                </a:solidFill>
                <a:latin typeface="Montserrat SemiBold" pitchFamily="2" charset="77"/>
              </a:rPr>
              <a:t>NSW Department of Education</a:t>
            </a:r>
          </a:p>
        </p:txBody>
      </p:sp>
    </p:spTree>
    <p:extLst>
      <p:ext uri="{BB962C8B-B14F-4D97-AF65-F5344CB8AC3E}">
        <p14:creationId xmlns:p14="http://schemas.microsoft.com/office/powerpoint/2010/main" val="1162902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Divider - 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Picture 9" descr="NSW Government Logo."/>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86323" y="5894897"/>
            <a:ext cx="720000" cy="786318"/>
          </a:xfrm>
          <a:prstGeom prst="rect">
            <a:avLst/>
          </a:prstGeom>
        </p:spPr>
      </p:pic>
      <p:sp>
        <p:nvSpPr>
          <p:cNvPr id="9" name="Oval 8" descr="Student writing at his desk"/>
          <p:cNvSpPr/>
          <p:nvPr userDrawn="1"/>
        </p:nvSpPr>
        <p:spPr>
          <a:xfrm>
            <a:off x="6793918" y="1384915"/>
            <a:ext cx="4963075" cy="4964400"/>
          </a:xfrm>
          <a:prstGeom prst="ellipse">
            <a:avLst/>
          </a:prstGeom>
          <a:blipFill dpi="0" rotWithShape="1">
            <a:blip r:embed="rId4" cstate="screen">
              <a:extLst>
                <a:ext uri="{28A0092B-C50C-407E-A947-70E740481C1C}">
                  <a14:useLocalDpi xmlns:a14="http://schemas.microsoft.com/office/drawing/2010/main"/>
                </a:ext>
              </a:extLst>
            </a:blip>
            <a:srcRect/>
            <a:stretch>
              <a:fillRect t="17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dirty="0"/>
          </a:p>
        </p:txBody>
      </p:sp>
      <p:sp>
        <p:nvSpPr>
          <p:cNvPr id="28" name="Text Placeholder 2078">
            <a:extLst>
              <a:ext uri="{FF2B5EF4-FFF2-40B4-BE49-F238E27FC236}">
                <a16:creationId xmlns:a16="http://schemas.microsoft.com/office/drawing/2014/main" id="{D3261B0B-59AF-AC42-8E88-1F4183CADE4A}"/>
              </a:ext>
            </a:extLst>
          </p:cNvPr>
          <p:cNvSpPr>
            <a:spLocks noGrp="1"/>
          </p:cNvSpPr>
          <p:nvPr>
            <p:ph type="body" sz="quarter" idx="15" hasCustomPrompt="1"/>
          </p:nvPr>
        </p:nvSpPr>
        <p:spPr>
          <a:xfrm>
            <a:off x="360328" y="4048755"/>
            <a:ext cx="4636034" cy="1579688"/>
          </a:xfrm>
          <a:prstGeom prst="rect">
            <a:avLst/>
          </a:prstGeom>
        </p:spPr>
        <p:txBody>
          <a:bodyPr wrap="square" lIns="0">
            <a:noAutofit/>
          </a:bodyPr>
          <a:lstStyle>
            <a:lvl1pPr marL="0" indent="0">
              <a:buNone/>
              <a:defRPr sz="2000" b="0" i="0">
                <a:solidFill>
                  <a:schemeClr val="accent5"/>
                </a:solidFill>
                <a:latin typeface="Montserrat SemiBold" pitchFamily="2" charset="77"/>
              </a:defRPr>
            </a:lvl1pPr>
            <a:lvl2pPr marL="0" indent="0">
              <a:buNone/>
              <a:defRPr/>
            </a:lvl2pPr>
          </a:lstStyle>
          <a:p>
            <a:pPr lvl="0"/>
            <a:r>
              <a:rPr lang="en-US"/>
              <a:t>Subtitle goes here</a:t>
            </a:r>
          </a:p>
        </p:txBody>
      </p:sp>
      <p:sp>
        <p:nvSpPr>
          <p:cNvPr id="17" name="Title 8">
            <a:extLst>
              <a:ext uri="{FF2B5EF4-FFF2-40B4-BE49-F238E27FC236}">
                <a16:creationId xmlns:a16="http://schemas.microsoft.com/office/drawing/2014/main" id="{4C77762C-D1E8-41D0-BDF5-16B2E2FB0FDA}"/>
              </a:ext>
            </a:extLst>
          </p:cNvPr>
          <p:cNvSpPr>
            <a:spLocks noGrp="1"/>
          </p:cNvSpPr>
          <p:nvPr>
            <p:ph type="title" hasCustomPrompt="1"/>
          </p:nvPr>
        </p:nvSpPr>
        <p:spPr>
          <a:xfrm>
            <a:off x="360328" y="2823581"/>
            <a:ext cx="4636033" cy="1107996"/>
          </a:xfrm>
        </p:spPr>
        <p:txBody>
          <a:bodyPr anchor="b">
            <a:noAutofit/>
          </a:bodyPr>
          <a:lstStyle>
            <a:lvl1pPr>
              <a:lnSpc>
                <a:spcPct val="90000"/>
              </a:lnSpc>
              <a:defRPr sz="4000">
                <a:solidFill>
                  <a:schemeClr val="tx2"/>
                </a:solidFill>
              </a:defRPr>
            </a:lvl1pPr>
          </a:lstStyle>
          <a:p>
            <a:r>
              <a:rPr lang="en-US"/>
              <a:t>Divider title goes here</a:t>
            </a:r>
            <a:endParaRPr lang="en-AU"/>
          </a:p>
        </p:txBody>
      </p:sp>
      <p:cxnSp>
        <p:nvCxnSpPr>
          <p:cNvPr id="19" name="Straight Connector 18">
            <a:extLst>
              <a:ext uri="{FF2B5EF4-FFF2-40B4-BE49-F238E27FC236}">
                <a16:creationId xmlns:a16="http://schemas.microsoft.com/office/drawing/2014/main" id="{00741CFD-7DEE-490C-8563-C8C4EF3060AD}"/>
              </a:ext>
              <a:ext uri="{C183D7F6-B498-43B3-948B-1728B52AA6E4}">
                <adec:decorative xmlns:adec="http://schemas.microsoft.com/office/drawing/2017/decorative" val="1"/>
              </a:ext>
            </a:extLst>
          </p:cNvPr>
          <p:cNvCxnSpPr/>
          <p:nvPr userDrawn="1"/>
        </p:nvCxnSpPr>
        <p:spPr>
          <a:xfrm>
            <a:off x="337062" y="388434"/>
            <a:ext cx="0" cy="108000"/>
          </a:xfrm>
          <a:prstGeom prst="line">
            <a:avLst/>
          </a:prstGeom>
          <a:ln w="31750">
            <a:solidFill>
              <a:schemeClr val="accent5"/>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1875D8F5-C831-4AC7-AE09-4DA65EE17051}"/>
              </a:ext>
            </a:extLst>
          </p:cNvPr>
          <p:cNvSpPr txBox="1"/>
          <p:nvPr userDrawn="1"/>
        </p:nvSpPr>
        <p:spPr>
          <a:xfrm>
            <a:off x="409292" y="365496"/>
            <a:ext cx="2503891" cy="184666"/>
          </a:xfrm>
          <a:prstGeom prst="rect">
            <a:avLst/>
          </a:prstGeom>
          <a:noFill/>
        </p:spPr>
        <p:txBody>
          <a:bodyPr wrap="none" lIns="0" tIns="0" rIns="0" bIns="0" rtlCol="0">
            <a:spAutoFit/>
          </a:bodyPr>
          <a:lstStyle/>
          <a:p>
            <a:r>
              <a:rPr lang="en-AU" sz="1200" b="1" i="0" dirty="0">
                <a:solidFill>
                  <a:schemeClr val="tx2"/>
                </a:solidFill>
                <a:latin typeface="Montserrat SemiBold" pitchFamily="2" charset="77"/>
              </a:rPr>
              <a:t>NSW Department of Education</a:t>
            </a:r>
          </a:p>
        </p:txBody>
      </p:sp>
    </p:spTree>
    <p:extLst>
      <p:ext uri="{BB962C8B-B14F-4D97-AF65-F5344CB8AC3E}">
        <p14:creationId xmlns:p14="http://schemas.microsoft.com/office/powerpoint/2010/main" val="2821001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_Divider - 5 Placehol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Picture 9" descr="NSW Government Logo."/>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86323" y="5894897"/>
            <a:ext cx="720000" cy="786318"/>
          </a:xfrm>
          <a:prstGeom prst="rect">
            <a:avLst/>
          </a:prstGeom>
        </p:spPr>
      </p:pic>
      <p:sp>
        <p:nvSpPr>
          <p:cNvPr id="28" name="Text Placeholder 2078">
            <a:extLst>
              <a:ext uri="{FF2B5EF4-FFF2-40B4-BE49-F238E27FC236}">
                <a16:creationId xmlns:a16="http://schemas.microsoft.com/office/drawing/2014/main" id="{D3261B0B-59AF-AC42-8E88-1F4183CADE4A}"/>
              </a:ext>
            </a:extLst>
          </p:cNvPr>
          <p:cNvSpPr>
            <a:spLocks noGrp="1"/>
          </p:cNvSpPr>
          <p:nvPr>
            <p:ph type="body" sz="quarter" idx="15" hasCustomPrompt="1"/>
          </p:nvPr>
        </p:nvSpPr>
        <p:spPr>
          <a:xfrm>
            <a:off x="360328" y="4048755"/>
            <a:ext cx="4636034" cy="1579688"/>
          </a:xfrm>
          <a:prstGeom prst="rect">
            <a:avLst/>
          </a:prstGeom>
        </p:spPr>
        <p:txBody>
          <a:bodyPr wrap="square" lIns="0">
            <a:noAutofit/>
          </a:bodyPr>
          <a:lstStyle>
            <a:lvl1pPr marL="0" indent="0">
              <a:buNone/>
              <a:defRPr sz="2000" b="0" i="0">
                <a:solidFill>
                  <a:schemeClr val="accent5"/>
                </a:solidFill>
                <a:latin typeface="Montserrat SemiBold" pitchFamily="2" charset="77"/>
              </a:defRPr>
            </a:lvl1pPr>
            <a:lvl2pPr marL="0" indent="0">
              <a:buNone/>
              <a:defRPr/>
            </a:lvl2pPr>
          </a:lstStyle>
          <a:p>
            <a:pPr lvl="0"/>
            <a:r>
              <a:rPr lang="en-US"/>
              <a:t>Subtitle goes here</a:t>
            </a:r>
          </a:p>
        </p:txBody>
      </p:sp>
      <p:sp>
        <p:nvSpPr>
          <p:cNvPr id="17" name="Title 8">
            <a:extLst>
              <a:ext uri="{FF2B5EF4-FFF2-40B4-BE49-F238E27FC236}">
                <a16:creationId xmlns:a16="http://schemas.microsoft.com/office/drawing/2014/main" id="{4C77762C-D1E8-41D0-BDF5-16B2E2FB0FDA}"/>
              </a:ext>
            </a:extLst>
          </p:cNvPr>
          <p:cNvSpPr>
            <a:spLocks noGrp="1"/>
          </p:cNvSpPr>
          <p:nvPr>
            <p:ph type="title" hasCustomPrompt="1"/>
          </p:nvPr>
        </p:nvSpPr>
        <p:spPr>
          <a:xfrm>
            <a:off x="360328" y="2823581"/>
            <a:ext cx="4636033" cy="1107996"/>
          </a:xfrm>
        </p:spPr>
        <p:txBody>
          <a:bodyPr anchor="b">
            <a:noAutofit/>
          </a:bodyPr>
          <a:lstStyle>
            <a:lvl1pPr>
              <a:lnSpc>
                <a:spcPct val="90000"/>
              </a:lnSpc>
              <a:defRPr sz="4000">
                <a:solidFill>
                  <a:schemeClr val="tx2"/>
                </a:solidFill>
              </a:defRPr>
            </a:lvl1pPr>
          </a:lstStyle>
          <a:p>
            <a:r>
              <a:rPr lang="en-US"/>
              <a:t>Divider title goes here</a:t>
            </a:r>
            <a:endParaRPr lang="en-AU"/>
          </a:p>
        </p:txBody>
      </p:sp>
      <p:cxnSp>
        <p:nvCxnSpPr>
          <p:cNvPr id="19" name="Straight Connector 18">
            <a:extLst>
              <a:ext uri="{FF2B5EF4-FFF2-40B4-BE49-F238E27FC236}">
                <a16:creationId xmlns:a16="http://schemas.microsoft.com/office/drawing/2014/main" id="{00741CFD-7DEE-490C-8563-C8C4EF3060AD}"/>
              </a:ext>
              <a:ext uri="{C183D7F6-B498-43B3-948B-1728B52AA6E4}">
                <adec:decorative xmlns:adec="http://schemas.microsoft.com/office/drawing/2017/decorative" val="1"/>
              </a:ext>
            </a:extLst>
          </p:cNvPr>
          <p:cNvCxnSpPr/>
          <p:nvPr userDrawn="1"/>
        </p:nvCxnSpPr>
        <p:spPr>
          <a:xfrm>
            <a:off x="337062" y="388434"/>
            <a:ext cx="0" cy="108000"/>
          </a:xfrm>
          <a:prstGeom prst="line">
            <a:avLst/>
          </a:prstGeom>
          <a:ln w="31750">
            <a:solidFill>
              <a:schemeClr val="accent5"/>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1875D8F5-C831-4AC7-AE09-4DA65EE17051}"/>
              </a:ext>
            </a:extLst>
          </p:cNvPr>
          <p:cNvSpPr txBox="1"/>
          <p:nvPr userDrawn="1"/>
        </p:nvSpPr>
        <p:spPr>
          <a:xfrm>
            <a:off x="409292" y="365496"/>
            <a:ext cx="2503891" cy="184666"/>
          </a:xfrm>
          <a:prstGeom prst="rect">
            <a:avLst/>
          </a:prstGeom>
          <a:noFill/>
        </p:spPr>
        <p:txBody>
          <a:bodyPr wrap="none" lIns="0" tIns="0" rIns="0" bIns="0" rtlCol="0">
            <a:spAutoFit/>
          </a:bodyPr>
          <a:lstStyle/>
          <a:p>
            <a:r>
              <a:rPr lang="en-AU" sz="1200" b="1" i="0" dirty="0">
                <a:solidFill>
                  <a:schemeClr val="tx2"/>
                </a:solidFill>
                <a:latin typeface="Montserrat SemiBold" pitchFamily="2" charset="77"/>
              </a:rPr>
              <a:t>NSW Department of Education</a:t>
            </a:r>
          </a:p>
        </p:txBody>
      </p:sp>
      <p:sp>
        <p:nvSpPr>
          <p:cNvPr id="11" name="Picture Placeholder 4">
            <a:extLst>
              <a:ext uri="{FF2B5EF4-FFF2-40B4-BE49-F238E27FC236}">
                <a16:creationId xmlns:a16="http://schemas.microsoft.com/office/drawing/2014/main" id="{E2F1A7F7-B7FF-3A4A-8369-3192421B34A4}"/>
              </a:ext>
            </a:extLst>
          </p:cNvPr>
          <p:cNvSpPr>
            <a:spLocks noGrp="1"/>
          </p:cNvSpPr>
          <p:nvPr>
            <p:ph type="pic" sz="quarter" idx="16" hasCustomPrompt="1"/>
          </p:nvPr>
        </p:nvSpPr>
        <p:spPr>
          <a:xfrm>
            <a:off x="6792593" y="1384915"/>
            <a:ext cx="4964400" cy="4964400"/>
          </a:xfrm>
          <a:prstGeom prst="ellipse">
            <a:avLst/>
          </a:prstGeom>
          <a:noFill/>
        </p:spPr>
        <p:txBody>
          <a:bodyPr anchor="ctr"/>
          <a:lstStyle>
            <a:lvl1pPr algn="ctr">
              <a:defRPr>
                <a:solidFill>
                  <a:schemeClr val="tx1"/>
                </a:solidFill>
              </a:defRPr>
            </a:lvl1pPr>
          </a:lstStyle>
          <a:p>
            <a:r>
              <a:rPr lang="en-US" dirty="0"/>
              <a:t>Insert Image here</a:t>
            </a:r>
          </a:p>
        </p:txBody>
      </p:sp>
    </p:spTree>
    <p:extLst>
      <p:ext uri="{BB962C8B-B14F-4D97-AF65-F5344CB8AC3E}">
        <p14:creationId xmlns:p14="http://schemas.microsoft.com/office/powerpoint/2010/main" val="2147924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10/20/2021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76541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Agend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6" name="Footer Placeholder 3">
            <a:extLst>
              <a:ext uri="{FF2B5EF4-FFF2-40B4-BE49-F238E27FC236}">
                <a16:creationId xmlns:a16="http://schemas.microsoft.com/office/drawing/2014/main" id="{451CE90D-C2B7-A145-B742-F4069E2952AF}"/>
              </a:ext>
            </a:extLst>
          </p:cNvPr>
          <p:cNvSpPr>
            <a:spLocks noGrp="1"/>
          </p:cNvSpPr>
          <p:nvPr>
            <p:ph type="ftr" sz="quarter" idx="3"/>
          </p:nvPr>
        </p:nvSpPr>
        <p:spPr>
          <a:xfrm>
            <a:off x="326860" y="6267450"/>
            <a:ext cx="407672" cy="365125"/>
          </a:xfrm>
          <a:prstGeom prst="rect">
            <a:avLst/>
          </a:prstGeom>
        </p:spPr>
        <p:txBody>
          <a:bodyPr vert="horz" lIns="0" tIns="0" rIns="0" bIns="0" rtlCol="0" anchor="b" anchorCtr="0"/>
          <a:lstStyle>
            <a:lvl1pPr algn="l">
              <a:defRPr sz="1000" b="0" i="0">
                <a:solidFill>
                  <a:schemeClr val="tx2"/>
                </a:solidFill>
                <a:latin typeface="+mn-lt"/>
              </a:defRPr>
            </a:lvl1pPr>
          </a:lstStyle>
          <a:p>
            <a:fld id="{5116C895-348D-4FA1-AC3F-6A98EE2CBA64}" type="slidenum">
              <a:rPr lang="en-US" smtClean="0"/>
              <a:pPr/>
              <a:t>‹#›</a:t>
            </a:fld>
            <a:endParaRPr lang="en-US" dirty="0"/>
          </a:p>
        </p:txBody>
      </p:sp>
      <p:sp>
        <p:nvSpPr>
          <p:cNvPr id="4" name="Text Placeholder 3"/>
          <p:cNvSpPr>
            <a:spLocks noGrp="1"/>
          </p:cNvSpPr>
          <p:nvPr>
            <p:ph type="body" sz="quarter" idx="19"/>
          </p:nvPr>
        </p:nvSpPr>
        <p:spPr>
          <a:xfrm>
            <a:off x="337062" y="1989138"/>
            <a:ext cx="11531881" cy="4090552"/>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p:txBody>
      </p:sp>
      <p:sp>
        <p:nvSpPr>
          <p:cNvPr id="27" name="Text Placeholder 2078">
            <a:extLst>
              <a:ext uri="{FF2B5EF4-FFF2-40B4-BE49-F238E27FC236}">
                <a16:creationId xmlns:a16="http://schemas.microsoft.com/office/drawing/2014/main" id="{6CEE090E-CCFD-D641-BC04-E336F151C887}"/>
              </a:ext>
            </a:extLst>
          </p:cNvPr>
          <p:cNvSpPr>
            <a:spLocks noGrp="1"/>
          </p:cNvSpPr>
          <p:nvPr>
            <p:ph type="body" sz="quarter" idx="15" hasCustomPrompt="1"/>
          </p:nvPr>
        </p:nvSpPr>
        <p:spPr>
          <a:xfrm>
            <a:off x="326860" y="1266324"/>
            <a:ext cx="8754995" cy="573335"/>
          </a:xfrm>
          <a:prstGeom prst="rect">
            <a:avLst/>
          </a:prstGeom>
        </p:spPr>
        <p:txBody>
          <a:bodyPr wrap="square" lIns="0">
            <a:noAutofit/>
          </a:bodyPr>
          <a:lstStyle>
            <a:lvl1pPr marL="0" indent="0">
              <a:buNone/>
              <a:defRPr sz="2000" b="0" i="0">
                <a:solidFill>
                  <a:schemeClr val="accent5"/>
                </a:solidFill>
                <a:latin typeface="Montserrat SemiBold" pitchFamily="2" charset="77"/>
              </a:defRPr>
            </a:lvl1pPr>
            <a:lvl2pPr marL="0" indent="0">
              <a:buNone/>
              <a:defRPr/>
            </a:lvl2pPr>
          </a:lstStyle>
          <a:p>
            <a:pPr lvl="0"/>
            <a:r>
              <a:rPr lang="en-US"/>
              <a:t>Subtitle goes here</a:t>
            </a:r>
          </a:p>
        </p:txBody>
      </p:sp>
      <p:sp>
        <p:nvSpPr>
          <p:cNvPr id="15" name="Title 1">
            <a:extLst>
              <a:ext uri="{FF2B5EF4-FFF2-40B4-BE49-F238E27FC236}">
                <a16:creationId xmlns:a16="http://schemas.microsoft.com/office/drawing/2014/main" id="{230DD9A7-09FE-4E1B-A672-CED018A0372F}"/>
              </a:ext>
            </a:extLst>
          </p:cNvPr>
          <p:cNvSpPr>
            <a:spLocks noGrp="1"/>
          </p:cNvSpPr>
          <p:nvPr>
            <p:ph type="title" hasCustomPrompt="1"/>
          </p:nvPr>
        </p:nvSpPr>
        <p:spPr>
          <a:xfrm>
            <a:off x="327109" y="759531"/>
            <a:ext cx="8958934" cy="498470"/>
          </a:xfrm>
        </p:spPr>
        <p:txBody>
          <a:bodyPr>
            <a:noAutofit/>
          </a:bodyPr>
          <a:lstStyle>
            <a:lvl1pPr>
              <a:defRPr>
                <a:solidFill>
                  <a:schemeClr val="tx2"/>
                </a:solidFill>
              </a:defRPr>
            </a:lvl1pPr>
          </a:lstStyle>
          <a:p>
            <a:r>
              <a:rPr lang="en-US"/>
              <a:t>Agenda slide</a:t>
            </a:r>
            <a:endParaRPr lang="en-AU"/>
          </a:p>
        </p:txBody>
      </p:sp>
      <p:cxnSp>
        <p:nvCxnSpPr>
          <p:cNvPr id="21" name="Straight Connector 20">
            <a:extLst>
              <a:ext uri="{FF2B5EF4-FFF2-40B4-BE49-F238E27FC236}">
                <a16:creationId xmlns:a16="http://schemas.microsoft.com/office/drawing/2014/main" id="{BC913C52-0751-BC4D-A716-67C521725C4C}"/>
              </a:ext>
              <a:ext uri="{C183D7F6-B498-43B3-948B-1728B52AA6E4}">
                <adec:decorative xmlns:adec="http://schemas.microsoft.com/office/drawing/2017/decorative" val="1"/>
              </a:ext>
            </a:extLst>
          </p:cNvPr>
          <p:cNvCxnSpPr/>
          <p:nvPr userDrawn="1"/>
        </p:nvCxnSpPr>
        <p:spPr>
          <a:xfrm>
            <a:off x="337062" y="388434"/>
            <a:ext cx="0" cy="108000"/>
          </a:xfrm>
          <a:prstGeom prst="line">
            <a:avLst/>
          </a:prstGeom>
          <a:ln w="31750">
            <a:solidFill>
              <a:schemeClr val="accent5"/>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7385F729-539D-F848-B304-C18B0623A65C}"/>
              </a:ext>
            </a:extLst>
          </p:cNvPr>
          <p:cNvSpPr txBox="1"/>
          <p:nvPr userDrawn="1"/>
        </p:nvSpPr>
        <p:spPr>
          <a:xfrm>
            <a:off x="409292" y="365496"/>
            <a:ext cx="2503891" cy="184666"/>
          </a:xfrm>
          <a:prstGeom prst="rect">
            <a:avLst/>
          </a:prstGeom>
          <a:noFill/>
        </p:spPr>
        <p:txBody>
          <a:bodyPr wrap="none" lIns="0" tIns="0" rIns="0" bIns="0" rtlCol="0">
            <a:spAutoFit/>
          </a:bodyPr>
          <a:lstStyle/>
          <a:p>
            <a:r>
              <a:rPr lang="en-AU" sz="1200" b="1" i="0" dirty="0">
                <a:solidFill>
                  <a:schemeClr val="tx2"/>
                </a:solidFill>
                <a:latin typeface="Montserrat SemiBold" pitchFamily="2" charset="77"/>
              </a:rPr>
              <a:t>NSW Department of Education</a:t>
            </a:r>
          </a:p>
        </p:txBody>
      </p:sp>
      <p:pic>
        <p:nvPicPr>
          <p:cNvPr id="11" name="Picture 10" descr="NSW Government Logo.&#10;"/>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273627" y="6076592"/>
            <a:ext cx="540000" cy="589738"/>
          </a:xfrm>
          <a:prstGeom prst="rect">
            <a:avLst/>
          </a:prstGeom>
        </p:spPr>
      </p:pic>
    </p:spTree>
    <p:extLst>
      <p:ext uri="{BB962C8B-B14F-4D97-AF65-F5344CB8AC3E}">
        <p14:creationId xmlns:p14="http://schemas.microsoft.com/office/powerpoint/2010/main" val="3918076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724"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 Column Content A">
    <p:bg>
      <p:bgPr>
        <a:solidFill>
          <a:schemeClr val="bg1"/>
        </a:solid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6"/>
          </p:nvPr>
        </p:nvSpPr>
        <p:spPr>
          <a:xfrm>
            <a:off x="334962" y="1989138"/>
            <a:ext cx="11485563" cy="409055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35" name="Text Placeholder 2078">
            <a:extLst>
              <a:ext uri="{FF2B5EF4-FFF2-40B4-BE49-F238E27FC236}">
                <a16:creationId xmlns:a16="http://schemas.microsoft.com/office/drawing/2014/main" id="{DE976D40-EB64-8443-8524-2F97084E2CFB}"/>
              </a:ext>
            </a:extLst>
          </p:cNvPr>
          <p:cNvSpPr>
            <a:spLocks noGrp="1"/>
          </p:cNvSpPr>
          <p:nvPr>
            <p:ph type="body" sz="quarter" idx="15" hasCustomPrompt="1"/>
          </p:nvPr>
        </p:nvSpPr>
        <p:spPr>
          <a:xfrm>
            <a:off x="334961" y="1300834"/>
            <a:ext cx="11484801" cy="537824"/>
          </a:xfrm>
          <a:prstGeom prst="rect">
            <a:avLst/>
          </a:prstGeom>
        </p:spPr>
        <p:txBody>
          <a:bodyPr wrap="square" lIns="0">
            <a:noAutofit/>
          </a:bodyPr>
          <a:lstStyle>
            <a:lvl1pPr marL="0" indent="0">
              <a:buNone/>
              <a:defRPr sz="2000" b="0" i="0">
                <a:solidFill>
                  <a:schemeClr val="accent5"/>
                </a:solidFill>
                <a:latin typeface="Montserrat SemiBold" pitchFamily="2" charset="77"/>
              </a:defRPr>
            </a:lvl1pPr>
            <a:lvl2pPr marL="0" indent="0">
              <a:buNone/>
              <a:defRPr/>
            </a:lvl2pPr>
          </a:lstStyle>
          <a:p>
            <a:pPr lvl="0"/>
            <a:r>
              <a:rPr lang="en-US"/>
              <a:t>Subtitle goes here</a:t>
            </a:r>
          </a:p>
        </p:txBody>
      </p:sp>
      <p:sp>
        <p:nvSpPr>
          <p:cNvPr id="9" name="Title Placeholder 1"/>
          <p:cNvSpPr>
            <a:spLocks noGrp="1"/>
          </p:cNvSpPr>
          <p:nvPr>
            <p:ph type="title"/>
          </p:nvPr>
        </p:nvSpPr>
        <p:spPr>
          <a:xfrm>
            <a:off x="334952" y="779117"/>
            <a:ext cx="11478677" cy="498470"/>
          </a:xfrm>
          <a:prstGeom prst="rect">
            <a:avLst/>
          </a:prstGeom>
        </p:spPr>
        <p:txBody>
          <a:bodyPr vert="horz" wrap="square" lIns="0" tIns="0" rIns="0" bIns="0" rtlCol="0" anchor="ctr">
            <a:noAutofit/>
          </a:bodyPr>
          <a:lstStyle/>
          <a:p>
            <a:r>
              <a:rPr lang="en-US"/>
              <a:t>Click to edit Master title style</a:t>
            </a:r>
          </a:p>
        </p:txBody>
      </p:sp>
      <p:sp>
        <p:nvSpPr>
          <p:cNvPr id="6" name="Footer Placeholder 3">
            <a:extLst>
              <a:ext uri="{FF2B5EF4-FFF2-40B4-BE49-F238E27FC236}">
                <a16:creationId xmlns:a16="http://schemas.microsoft.com/office/drawing/2014/main" id="{451CE90D-C2B7-A145-B742-F4069E2952AF}"/>
              </a:ext>
            </a:extLst>
          </p:cNvPr>
          <p:cNvSpPr>
            <a:spLocks noGrp="1"/>
          </p:cNvSpPr>
          <p:nvPr>
            <p:ph type="ftr" sz="quarter" idx="3"/>
          </p:nvPr>
        </p:nvSpPr>
        <p:spPr>
          <a:xfrm>
            <a:off x="326860" y="6267450"/>
            <a:ext cx="407672" cy="365125"/>
          </a:xfrm>
          <a:prstGeom prst="rect">
            <a:avLst/>
          </a:prstGeom>
        </p:spPr>
        <p:txBody>
          <a:bodyPr vert="horz" lIns="0" tIns="0" rIns="0" bIns="0" rtlCol="0" anchor="b" anchorCtr="0"/>
          <a:lstStyle>
            <a:lvl1pPr algn="l">
              <a:defRPr sz="1000" b="0" i="0">
                <a:solidFill>
                  <a:schemeClr val="tx2"/>
                </a:solidFill>
                <a:latin typeface="+mn-lt"/>
              </a:defRPr>
            </a:lvl1pPr>
          </a:lstStyle>
          <a:p>
            <a:fld id="{5116C895-348D-4FA1-AC3F-6A98EE2CBA64}" type="slidenum">
              <a:rPr lang="en-US" smtClean="0"/>
              <a:pPr/>
              <a:t>‹#›</a:t>
            </a:fld>
            <a:endParaRPr lang="en-US" dirty="0"/>
          </a:p>
        </p:txBody>
      </p:sp>
      <p:sp>
        <p:nvSpPr>
          <p:cNvPr id="2" name="TextBox 1">
            <a:extLst>
              <a:ext uri="{FF2B5EF4-FFF2-40B4-BE49-F238E27FC236}">
                <a16:creationId xmlns:a16="http://schemas.microsoft.com/office/drawing/2014/main" id="{E7071F07-F06E-2849-8B89-3514EDBF9E12}"/>
              </a:ext>
            </a:extLst>
          </p:cNvPr>
          <p:cNvSpPr txBox="1"/>
          <p:nvPr userDrawn="1"/>
        </p:nvSpPr>
        <p:spPr>
          <a:xfrm>
            <a:off x="11472672" y="6303264"/>
            <a:ext cx="0" cy="0"/>
          </a:xfrm>
          <a:prstGeom prst="rect">
            <a:avLst/>
          </a:prstGeom>
          <a:noFill/>
        </p:spPr>
        <p:txBody>
          <a:bodyPr wrap="none" lIns="0" tIns="0" rIns="0" bIns="0" rtlCol="0">
            <a:noAutofit/>
          </a:bodyPr>
          <a:lstStyle/>
          <a:p>
            <a:pPr algn="l"/>
            <a:endParaRPr lang="en-US" sz="1400" dirty="0"/>
          </a:p>
        </p:txBody>
      </p:sp>
      <p:sp>
        <p:nvSpPr>
          <p:cNvPr id="4" name="TextBox 3">
            <a:extLst>
              <a:ext uri="{FF2B5EF4-FFF2-40B4-BE49-F238E27FC236}">
                <a16:creationId xmlns:a16="http://schemas.microsoft.com/office/drawing/2014/main" id="{2DCE057A-CC61-F24B-BE7D-4167C765EE07}"/>
              </a:ext>
            </a:extLst>
          </p:cNvPr>
          <p:cNvSpPr txBox="1"/>
          <p:nvPr userDrawn="1"/>
        </p:nvSpPr>
        <p:spPr>
          <a:xfrm>
            <a:off x="1255776" y="426720"/>
            <a:ext cx="0" cy="0"/>
          </a:xfrm>
          <a:prstGeom prst="rect">
            <a:avLst/>
          </a:prstGeom>
          <a:noFill/>
        </p:spPr>
        <p:txBody>
          <a:bodyPr wrap="none" lIns="0" tIns="0" rIns="0" bIns="0" rtlCol="0">
            <a:noAutofit/>
          </a:bodyPr>
          <a:lstStyle/>
          <a:p>
            <a:pPr algn="l"/>
            <a:endParaRPr lang="en-US" sz="1400" dirty="0"/>
          </a:p>
        </p:txBody>
      </p:sp>
      <p:sp>
        <p:nvSpPr>
          <p:cNvPr id="5" name="TextBox 4">
            <a:extLst>
              <a:ext uri="{FF2B5EF4-FFF2-40B4-BE49-F238E27FC236}">
                <a16:creationId xmlns:a16="http://schemas.microsoft.com/office/drawing/2014/main" id="{B75554E1-F1CE-644B-8B7C-7617C8C65A82}"/>
              </a:ext>
            </a:extLst>
          </p:cNvPr>
          <p:cNvSpPr txBox="1"/>
          <p:nvPr userDrawn="1"/>
        </p:nvSpPr>
        <p:spPr>
          <a:xfrm>
            <a:off x="329184" y="438912"/>
            <a:ext cx="0" cy="0"/>
          </a:xfrm>
          <a:prstGeom prst="rect">
            <a:avLst/>
          </a:prstGeom>
          <a:noFill/>
        </p:spPr>
        <p:txBody>
          <a:bodyPr wrap="none" lIns="0" tIns="0" rIns="0" bIns="0" rtlCol="0">
            <a:noAutofit/>
          </a:bodyPr>
          <a:lstStyle/>
          <a:p>
            <a:pPr algn="l"/>
            <a:endParaRPr lang="en-US" sz="1400" dirty="0"/>
          </a:p>
        </p:txBody>
      </p:sp>
    </p:spTree>
    <p:extLst>
      <p:ext uri="{BB962C8B-B14F-4D97-AF65-F5344CB8AC3E}">
        <p14:creationId xmlns:p14="http://schemas.microsoft.com/office/powerpoint/2010/main" val="835584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 Column Content B">
    <p:bg>
      <p:bgPr>
        <a:solidFill>
          <a:schemeClr val="bg1"/>
        </a:solidFill>
        <a:effectLst/>
      </p:bgPr>
    </p:bg>
    <p:spTree>
      <p:nvGrpSpPr>
        <p:cNvPr id="1" name=""/>
        <p:cNvGrpSpPr/>
        <p:nvPr/>
      </p:nvGrpSpPr>
      <p:grpSpPr>
        <a:xfrm>
          <a:off x="0" y="0"/>
          <a:ext cx="0" cy="0"/>
          <a:chOff x="0" y="0"/>
          <a:chExt cx="0" cy="0"/>
        </a:xfrm>
      </p:grpSpPr>
      <p:pic>
        <p:nvPicPr>
          <p:cNvPr id="2" name="Picture 1">
            <a:extLs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303"/>
          <a:stretch/>
        </p:blipFill>
        <p:spPr>
          <a:xfrm>
            <a:off x="1" y="0"/>
            <a:ext cx="11141476" cy="6858000"/>
          </a:xfrm>
          <a:prstGeom prst="rect">
            <a:avLst/>
          </a:prstGeom>
        </p:spPr>
      </p:pic>
      <p:sp>
        <p:nvSpPr>
          <p:cNvPr id="4" name="Text Placeholder 3"/>
          <p:cNvSpPr>
            <a:spLocks noGrp="1"/>
          </p:cNvSpPr>
          <p:nvPr>
            <p:ph type="body" sz="quarter" idx="16"/>
          </p:nvPr>
        </p:nvSpPr>
        <p:spPr>
          <a:xfrm>
            <a:off x="337062" y="1989138"/>
            <a:ext cx="11482699" cy="411066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grpSp>
        <p:nvGrpSpPr>
          <p:cNvPr id="28" name="Group 27">
            <a:extLst>
              <a:ext uri="{FF2B5EF4-FFF2-40B4-BE49-F238E27FC236}">
                <a16:creationId xmlns:a16="http://schemas.microsoft.com/office/drawing/2014/main" id="{29C2C0D5-A346-2643-9D8C-8C22D5D50C6E}"/>
              </a:ext>
            </a:extLst>
          </p:cNvPr>
          <p:cNvGrpSpPr/>
          <p:nvPr userDrawn="1"/>
        </p:nvGrpSpPr>
        <p:grpSpPr>
          <a:xfrm>
            <a:off x="337062" y="365496"/>
            <a:ext cx="2576121" cy="184666"/>
            <a:chOff x="446350" y="402893"/>
            <a:chExt cx="2780477" cy="203560"/>
          </a:xfrm>
        </p:grpSpPr>
        <p:cxnSp>
          <p:nvCxnSpPr>
            <p:cNvPr id="29" name="Straight Connector 28">
              <a:extLst>
                <a:ext uri="{FF2B5EF4-FFF2-40B4-BE49-F238E27FC236}">
                  <a16:creationId xmlns:a16="http://schemas.microsoft.com/office/drawing/2014/main" id="{AEFECAC3-BF7B-B746-B2D0-F554BFDC2964}"/>
                </a:ext>
              </a:extLst>
            </p:cNvPr>
            <p:cNvCxnSpPr/>
            <p:nvPr userDrawn="1"/>
          </p:nvCxnSpPr>
          <p:spPr>
            <a:xfrm>
              <a:off x="446350" y="428178"/>
              <a:ext cx="0" cy="119050"/>
            </a:xfrm>
            <a:prstGeom prst="line">
              <a:avLst/>
            </a:prstGeom>
            <a:ln w="31750">
              <a:solidFill>
                <a:schemeClr val="accent5"/>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874AE827-7224-224D-825A-55775AA3B745}"/>
                </a:ext>
              </a:extLst>
            </p:cNvPr>
            <p:cNvSpPr txBox="1"/>
            <p:nvPr userDrawn="1"/>
          </p:nvSpPr>
          <p:spPr>
            <a:xfrm>
              <a:off x="524310" y="402893"/>
              <a:ext cx="2702517" cy="203560"/>
            </a:xfrm>
            <a:prstGeom prst="rect">
              <a:avLst/>
            </a:prstGeom>
            <a:noFill/>
          </p:spPr>
          <p:txBody>
            <a:bodyPr wrap="none" lIns="0" tIns="0" rIns="0" bIns="0" rtlCol="0">
              <a:spAutoFit/>
            </a:bodyPr>
            <a:lstStyle/>
            <a:p>
              <a:r>
                <a:rPr lang="en-AU" sz="1200" b="1" i="0" dirty="0">
                  <a:solidFill>
                    <a:schemeClr val="tx2"/>
                  </a:solidFill>
                  <a:latin typeface="Montserrat SemiBold" pitchFamily="2" charset="77"/>
                </a:rPr>
                <a:t>NSW Department of Education</a:t>
              </a:r>
            </a:p>
          </p:txBody>
        </p:sp>
      </p:grpSp>
      <p:sp>
        <p:nvSpPr>
          <p:cNvPr id="10" name="Title Placeholder 1"/>
          <p:cNvSpPr>
            <a:spLocks noGrp="1"/>
          </p:cNvSpPr>
          <p:nvPr>
            <p:ph type="title"/>
          </p:nvPr>
        </p:nvSpPr>
        <p:spPr>
          <a:xfrm>
            <a:off x="337366" y="779117"/>
            <a:ext cx="11476263" cy="498470"/>
          </a:xfrm>
          <a:prstGeom prst="rect">
            <a:avLst/>
          </a:prstGeom>
        </p:spPr>
        <p:txBody>
          <a:bodyPr vert="horz" wrap="square" lIns="0" tIns="0" rIns="0" bIns="0" rtlCol="0" anchor="ctr">
            <a:noAutofit/>
          </a:bodyPr>
          <a:lstStyle/>
          <a:p>
            <a:r>
              <a:rPr lang="en-US"/>
              <a:t>Click to edit Master title style</a:t>
            </a:r>
          </a:p>
        </p:txBody>
      </p:sp>
      <p:sp>
        <p:nvSpPr>
          <p:cNvPr id="11" name="Text Placeholder 2078">
            <a:extLst>
              <a:ext uri="{FF2B5EF4-FFF2-40B4-BE49-F238E27FC236}">
                <a16:creationId xmlns:a16="http://schemas.microsoft.com/office/drawing/2014/main" id="{DE976D40-EB64-8443-8524-2F97084E2CFB}"/>
              </a:ext>
            </a:extLst>
          </p:cNvPr>
          <p:cNvSpPr>
            <a:spLocks noGrp="1"/>
          </p:cNvSpPr>
          <p:nvPr>
            <p:ph type="body" sz="quarter" idx="15" hasCustomPrompt="1"/>
          </p:nvPr>
        </p:nvSpPr>
        <p:spPr>
          <a:xfrm>
            <a:off x="337376" y="1300834"/>
            <a:ext cx="11482386" cy="537824"/>
          </a:xfrm>
          <a:prstGeom prst="rect">
            <a:avLst/>
          </a:prstGeom>
        </p:spPr>
        <p:txBody>
          <a:bodyPr wrap="square" lIns="0">
            <a:noAutofit/>
          </a:bodyPr>
          <a:lstStyle>
            <a:lvl1pPr marL="0" indent="0">
              <a:buNone/>
              <a:defRPr sz="2000" b="0" i="0">
                <a:solidFill>
                  <a:schemeClr val="accent5"/>
                </a:solidFill>
                <a:latin typeface="Montserrat SemiBold" pitchFamily="2" charset="77"/>
              </a:defRPr>
            </a:lvl1pPr>
            <a:lvl2pPr marL="0" indent="0">
              <a:buNone/>
              <a:defRPr/>
            </a:lvl2pPr>
          </a:lstStyle>
          <a:p>
            <a:pPr lvl="0"/>
            <a:r>
              <a:rPr lang="en-US"/>
              <a:t>Subtitle goes here</a:t>
            </a:r>
          </a:p>
        </p:txBody>
      </p:sp>
      <p:sp>
        <p:nvSpPr>
          <p:cNvPr id="12" name="Footer Placeholder 3">
            <a:extLst>
              <a:ext uri="{FF2B5EF4-FFF2-40B4-BE49-F238E27FC236}">
                <a16:creationId xmlns:a16="http://schemas.microsoft.com/office/drawing/2014/main" id="{451CE90D-C2B7-A145-B742-F4069E2952AF}"/>
              </a:ext>
            </a:extLst>
          </p:cNvPr>
          <p:cNvSpPr>
            <a:spLocks noGrp="1"/>
          </p:cNvSpPr>
          <p:nvPr>
            <p:ph type="ftr" sz="quarter" idx="3"/>
          </p:nvPr>
        </p:nvSpPr>
        <p:spPr>
          <a:xfrm>
            <a:off x="326860" y="6267450"/>
            <a:ext cx="407672" cy="365125"/>
          </a:xfrm>
          <a:prstGeom prst="rect">
            <a:avLst/>
          </a:prstGeom>
        </p:spPr>
        <p:txBody>
          <a:bodyPr vert="horz" lIns="0" tIns="0" rIns="0" bIns="0" rtlCol="0" anchor="b" anchorCtr="0"/>
          <a:lstStyle>
            <a:lvl1pPr algn="l">
              <a:defRPr sz="1000" b="0" i="0">
                <a:solidFill>
                  <a:schemeClr val="tx2"/>
                </a:solidFill>
                <a:latin typeface="+mn-lt"/>
              </a:defRPr>
            </a:lvl1pPr>
          </a:lstStyle>
          <a:p>
            <a:fld id="{5116C895-348D-4FA1-AC3F-6A98EE2CBA64}" type="slidenum">
              <a:rPr lang="en-US" smtClean="0"/>
              <a:pPr/>
              <a:t>‹#›</a:t>
            </a:fld>
            <a:endParaRPr lang="en-US" dirty="0"/>
          </a:p>
        </p:txBody>
      </p:sp>
    </p:spTree>
    <p:extLst>
      <p:ext uri="{BB962C8B-B14F-4D97-AF65-F5344CB8AC3E}">
        <p14:creationId xmlns:p14="http://schemas.microsoft.com/office/powerpoint/2010/main" val="1329600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724">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wo Column Slide A">
    <p:bg>
      <p:bgPr>
        <a:solidFill>
          <a:schemeClr val="bg1"/>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8"/>
          </p:nvPr>
        </p:nvSpPr>
        <p:spPr>
          <a:xfrm>
            <a:off x="6096000" y="1989138"/>
            <a:ext cx="5707063" cy="408457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quarter" idx="17"/>
          </p:nvPr>
        </p:nvSpPr>
        <p:spPr>
          <a:xfrm>
            <a:off x="334963" y="1989138"/>
            <a:ext cx="5559425" cy="408457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0" name="Title Placeholder 1"/>
          <p:cNvSpPr>
            <a:spLocks noGrp="1"/>
          </p:cNvSpPr>
          <p:nvPr>
            <p:ph type="title"/>
          </p:nvPr>
        </p:nvSpPr>
        <p:spPr>
          <a:xfrm>
            <a:off x="355491" y="779117"/>
            <a:ext cx="11458138" cy="498470"/>
          </a:xfrm>
          <a:prstGeom prst="rect">
            <a:avLst/>
          </a:prstGeom>
        </p:spPr>
        <p:txBody>
          <a:bodyPr vert="horz" wrap="square" lIns="0" tIns="0" rIns="0" bIns="0" rtlCol="0" anchor="ctr">
            <a:noAutofit/>
          </a:bodyPr>
          <a:lstStyle/>
          <a:p>
            <a:r>
              <a:rPr lang="en-US"/>
              <a:t>Click to edit Master title style</a:t>
            </a:r>
          </a:p>
        </p:txBody>
      </p:sp>
      <p:sp>
        <p:nvSpPr>
          <p:cNvPr id="11" name="Text Placeholder 2078">
            <a:extLst>
              <a:ext uri="{FF2B5EF4-FFF2-40B4-BE49-F238E27FC236}">
                <a16:creationId xmlns:a16="http://schemas.microsoft.com/office/drawing/2014/main" id="{DE976D40-EB64-8443-8524-2F97084E2CFB}"/>
              </a:ext>
            </a:extLst>
          </p:cNvPr>
          <p:cNvSpPr>
            <a:spLocks noGrp="1"/>
          </p:cNvSpPr>
          <p:nvPr>
            <p:ph type="body" sz="quarter" idx="15" hasCustomPrompt="1"/>
          </p:nvPr>
        </p:nvSpPr>
        <p:spPr>
          <a:xfrm>
            <a:off x="355511" y="1300834"/>
            <a:ext cx="11464251" cy="537824"/>
          </a:xfrm>
          <a:prstGeom prst="rect">
            <a:avLst/>
          </a:prstGeom>
        </p:spPr>
        <p:txBody>
          <a:bodyPr wrap="square" lIns="0">
            <a:noAutofit/>
          </a:bodyPr>
          <a:lstStyle>
            <a:lvl1pPr marL="0" indent="0">
              <a:buNone/>
              <a:defRPr sz="2000" b="0" i="0">
                <a:solidFill>
                  <a:schemeClr val="accent5"/>
                </a:solidFill>
                <a:latin typeface="Montserrat SemiBold" pitchFamily="2" charset="77"/>
              </a:defRPr>
            </a:lvl1pPr>
            <a:lvl2pPr marL="0" indent="0">
              <a:buNone/>
              <a:defRPr/>
            </a:lvl2pPr>
          </a:lstStyle>
          <a:p>
            <a:pPr lvl="0"/>
            <a:r>
              <a:rPr lang="en-US"/>
              <a:t>Subtitle goes here</a:t>
            </a:r>
          </a:p>
        </p:txBody>
      </p:sp>
      <p:sp>
        <p:nvSpPr>
          <p:cNvPr id="7" name="Footer Placeholder 3">
            <a:extLst>
              <a:ext uri="{FF2B5EF4-FFF2-40B4-BE49-F238E27FC236}">
                <a16:creationId xmlns:a16="http://schemas.microsoft.com/office/drawing/2014/main" id="{451CE90D-C2B7-A145-B742-F4069E2952AF}"/>
              </a:ext>
            </a:extLst>
          </p:cNvPr>
          <p:cNvSpPr>
            <a:spLocks noGrp="1"/>
          </p:cNvSpPr>
          <p:nvPr>
            <p:ph type="ftr" sz="quarter" idx="3"/>
          </p:nvPr>
        </p:nvSpPr>
        <p:spPr>
          <a:xfrm>
            <a:off x="326860" y="6267450"/>
            <a:ext cx="407672" cy="365125"/>
          </a:xfrm>
          <a:prstGeom prst="rect">
            <a:avLst/>
          </a:prstGeom>
        </p:spPr>
        <p:txBody>
          <a:bodyPr vert="horz" lIns="0" tIns="0" rIns="0" bIns="0" rtlCol="0" anchor="b" anchorCtr="0"/>
          <a:lstStyle>
            <a:lvl1pPr algn="l">
              <a:defRPr sz="1000" b="0" i="0">
                <a:solidFill>
                  <a:schemeClr val="tx2"/>
                </a:solidFill>
                <a:latin typeface="+mn-lt"/>
              </a:defRPr>
            </a:lvl1pPr>
          </a:lstStyle>
          <a:p>
            <a:fld id="{5116C895-348D-4FA1-AC3F-6A98EE2CBA64}" type="slidenum">
              <a:rPr lang="en-US" smtClean="0"/>
              <a:pPr/>
              <a:t>‹#›</a:t>
            </a:fld>
            <a:endParaRPr lang="en-US" dirty="0"/>
          </a:p>
        </p:txBody>
      </p:sp>
    </p:spTree>
    <p:extLst>
      <p:ext uri="{BB962C8B-B14F-4D97-AF65-F5344CB8AC3E}">
        <p14:creationId xmlns:p14="http://schemas.microsoft.com/office/powerpoint/2010/main" val="697225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724"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wo Column Char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hart Placeholder 4">
            <a:extLst>
              <a:ext uri="{FF2B5EF4-FFF2-40B4-BE49-F238E27FC236}">
                <a16:creationId xmlns:a16="http://schemas.microsoft.com/office/drawing/2014/main" id="{62F238E7-DF0B-440A-80CD-92A5852D35B8}"/>
              </a:ext>
            </a:extLst>
          </p:cNvPr>
          <p:cNvSpPr>
            <a:spLocks noGrp="1"/>
          </p:cNvSpPr>
          <p:nvPr>
            <p:ph type="chart" sz="quarter" idx="18"/>
          </p:nvPr>
        </p:nvSpPr>
        <p:spPr>
          <a:xfrm>
            <a:off x="5796951" y="1989138"/>
            <a:ext cx="5753700" cy="4084574"/>
          </a:xfrm>
        </p:spPr>
        <p:txBody>
          <a:bodyPr>
            <a:normAutofit/>
          </a:bodyPr>
          <a:lstStyle>
            <a:lvl1pPr marL="0" indent="0">
              <a:buNone/>
              <a:defRPr sz="1800">
                <a:solidFill>
                  <a:schemeClr val="tx2"/>
                </a:solidFill>
              </a:defRPr>
            </a:lvl1pPr>
          </a:lstStyle>
          <a:p>
            <a:r>
              <a:rPr lang="en-US" dirty="0"/>
              <a:t>Click icon to add chart</a:t>
            </a:r>
            <a:endParaRPr lang="en-AU" dirty="0"/>
          </a:p>
        </p:txBody>
      </p:sp>
      <p:sp>
        <p:nvSpPr>
          <p:cNvPr id="4" name="Text Placeholder 3"/>
          <p:cNvSpPr>
            <a:spLocks noGrp="1"/>
          </p:cNvSpPr>
          <p:nvPr>
            <p:ph type="body" sz="quarter" idx="17"/>
          </p:nvPr>
        </p:nvSpPr>
        <p:spPr>
          <a:xfrm>
            <a:off x="334963" y="1989138"/>
            <a:ext cx="5211822" cy="408457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2" name="Title Placeholder 1"/>
          <p:cNvSpPr>
            <a:spLocks noGrp="1"/>
          </p:cNvSpPr>
          <p:nvPr>
            <p:ph type="title"/>
          </p:nvPr>
        </p:nvSpPr>
        <p:spPr>
          <a:xfrm>
            <a:off x="334963" y="779117"/>
            <a:ext cx="11478666" cy="498470"/>
          </a:xfrm>
          <a:prstGeom prst="rect">
            <a:avLst/>
          </a:prstGeom>
        </p:spPr>
        <p:txBody>
          <a:bodyPr vert="horz" wrap="square" lIns="0" tIns="0" rIns="0" bIns="0" rtlCol="0" anchor="ctr">
            <a:noAutofit/>
          </a:bodyPr>
          <a:lstStyle/>
          <a:p>
            <a:r>
              <a:rPr lang="en-US"/>
              <a:t>Click to edit Master title style</a:t>
            </a:r>
          </a:p>
        </p:txBody>
      </p:sp>
      <p:sp>
        <p:nvSpPr>
          <p:cNvPr id="13" name="Text Placeholder 2078">
            <a:extLst>
              <a:ext uri="{FF2B5EF4-FFF2-40B4-BE49-F238E27FC236}">
                <a16:creationId xmlns:a16="http://schemas.microsoft.com/office/drawing/2014/main" id="{DE976D40-EB64-8443-8524-2F97084E2CFB}"/>
              </a:ext>
            </a:extLst>
          </p:cNvPr>
          <p:cNvSpPr>
            <a:spLocks noGrp="1"/>
          </p:cNvSpPr>
          <p:nvPr>
            <p:ph type="body" sz="quarter" idx="15" hasCustomPrompt="1"/>
          </p:nvPr>
        </p:nvSpPr>
        <p:spPr>
          <a:xfrm>
            <a:off x="334963" y="1300834"/>
            <a:ext cx="11484799" cy="537824"/>
          </a:xfrm>
          <a:prstGeom prst="rect">
            <a:avLst/>
          </a:prstGeom>
        </p:spPr>
        <p:txBody>
          <a:bodyPr wrap="square" lIns="0">
            <a:noAutofit/>
          </a:bodyPr>
          <a:lstStyle>
            <a:lvl1pPr marL="0" indent="0">
              <a:buNone/>
              <a:defRPr sz="2000" b="0" i="0">
                <a:solidFill>
                  <a:schemeClr val="accent5"/>
                </a:solidFill>
                <a:latin typeface="Montserrat SemiBold" pitchFamily="2" charset="77"/>
              </a:defRPr>
            </a:lvl1pPr>
            <a:lvl2pPr marL="0" indent="0">
              <a:buNone/>
              <a:defRPr/>
            </a:lvl2pPr>
          </a:lstStyle>
          <a:p>
            <a:pPr lvl="0"/>
            <a:r>
              <a:rPr lang="en-US"/>
              <a:t>Subtitle goes here</a:t>
            </a:r>
          </a:p>
        </p:txBody>
      </p:sp>
      <p:sp>
        <p:nvSpPr>
          <p:cNvPr id="8" name="Footer Placeholder 3">
            <a:extLst>
              <a:ext uri="{FF2B5EF4-FFF2-40B4-BE49-F238E27FC236}">
                <a16:creationId xmlns:a16="http://schemas.microsoft.com/office/drawing/2014/main" id="{451CE90D-C2B7-A145-B742-F4069E2952AF}"/>
              </a:ext>
            </a:extLst>
          </p:cNvPr>
          <p:cNvSpPr>
            <a:spLocks noGrp="1"/>
          </p:cNvSpPr>
          <p:nvPr>
            <p:ph type="ftr" sz="quarter" idx="3"/>
          </p:nvPr>
        </p:nvSpPr>
        <p:spPr>
          <a:xfrm>
            <a:off x="326860" y="6267450"/>
            <a:ext cx="407672" cy="365125"/>
          </a:xfrm>
          <a:prstGeom prst="rect">
            <a:avLst/>
          </a:prstGeom>
        </p:spPr>
        <p:txBody>
          <a:bodyPr vert="horz" lIns="0" tIns="0" rIns="0" bIns="0" rtlCol="0" anchor="b" anchorCtr="0"/>
          <a:lstStyle>
            <a:lvl1pPr algn="l">
              <a:defRPr sz="1000" b="0" i="0">
                <a:solidFill>
                  <a:schemeClr val="tx2"/>
                </a:solidFill>
                <a:latin typeface="+mn-lt"/>
              </a:defRPr>
            </a:lvl1pPr>
          </a:lstStyle>
          <a:p>
            <a:fld id="{5116C895-348D-4FA1-AC3F-6A98EE2CBA64}" type="slidenum">
              <a:rPr lang="en-US" smtClean="0"/>
              <a:pPr/>
              <a:t>‹#›</a:t>
            </a:fld>
            <a:endParaRPr lang="en-US" dirty="0"/>
          </a:p>
        </p:txBody>
      </p:sp>
    </p:spTree>
    <p:extLst>
      <p:ext uri="{BB962C8B-B14F-4D97-AF65-F5344CB8AC3E}">
        <p14:creationId xmlns:p14="http://schemas.microsoft.com/office/powerpoint/2010/main" val="3959319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724"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 Column picture">
    <p:bg>
      <p:bgPr>
        <a:solidFill>
          <a:schemeClr val="bg1"/>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DF0DC3A9-4AE8-4D39-96BD-7D19AA2EEC40}"/>
              </a:ext>
            </a:extLst>
          </p:cNvPr>
          <p:cNvSpPr>
            <a:spLocks noGrp="1"/>
          </p:cNvSpPr>
          <p:nvPr>
            <p:ph type="pic" sz="quarter" idx="17"/>
          </p:nvPr>
        </p:nvSpPr>
        <p:spPr>
          <a:xfrm>
            <a:off x="5951538" y="1989138"/>
            <a:ext cx="5868987" cy="4123485"/>
          </a:xfrm>
        </p:spPr>
        <p:txBody>
          <a:bodyPr>
            <a:normAutofit/>
          </a:bodyPr>
          <a:lstStyle>
            <a:lvl1pPr marL="0" indent="0">
              <a:buNone/>
              <a:defRPr sz="1800"/>
            </a:lvl1pPr>
          </a:lstStyle>
          <a:p>
            <a:r>
              <a:rPr lang="en-US" dirty="0"/>
              <a:t>Click icon to add picture</a:t>
            </a:r>
            <a:endParaRPr lang="en-AU" dirty="0"/>
          </a:p>
        </p:txBody>
      </p:sp>
      <p:sp>
        <p:nvSpPr>
          <p:cNvPr id="3" name="Text Placeholder 2"/>
          <p:cNvSpPr>
            <a:spLocks noGrp="1"/>
          </p:cNvSpPr>
          <p:nvPr>
            <p:ph type="body" sz="quarter" idx="16"/>
          </p:nvPr>
        </p:nvSpPr>
        <p:spPr>
          <a:xfrm>
            <a:off x="334962" y="1989138"/>
            <a:ext cx="5392737" cy="412348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cxnSp>
        <p:nvCxnSpPr>
          <p:cNvPr id="29" name="Straight Connector 28">
            <a:extLst>
              <a:ext uri="{FF2B5EF4-FFF2-40B4-BE49-F238E27FC236}">
                <a16:creationId xmlns:a16="http://schemas.microsoft.com/office/drawing/2014/main" id="{AEFECAC3-BF7B-B746-B2D0-F554BFDC2964}"/>
              </a:ext>
            </a:extLst>
          </p:cNvPr>
          <p:cNvCxnSpPr/>
          <p:nvPr userDrawn="1"/>
        </p:nvCxnSpPr>
        <p:spPr>
          <a:xfrm>
            <a:off x="369867" y="388434"/>
            <a:ext cx="0" cy="108000"/>
          </a:xfrm>
          <a:prstGeom prst="line">
            <a:avLst/>
          </a:prstGeom>
          <a:ln w="31750">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Title Placeholder 1"/>
          <p:cNvSpPr>
            <a:spLocks noGrp="1"/>
          </p:cNvSpPr>
          <p:nvPr>
            <p:ph type="title"/>
          </p:nvPr>
        </p:nvSpPr>
        <p:spPr>
          <a:xfrm>
            <a:off x="334963" y="779117"/>
            <a:ext cx="11478666" cy="498470"/>
          </a:xfrm>
          <a:prstGeom prst="rect">
            <a:avLst/>
          </a:prstGeom>
        </p:spPr>
        <p:txBody>
          <a:bodyPr vert="horz" wrap="square" lIns="0" tIns="0" rIns="0" bIns="0" rtlCol="0" anchor="ctr">
            <a:noAutofit/>
          </a:bodyPr>
          <a:lstStyle/>
          <a:p>
            <a:r>
              <a:rPr lang="en-US"/>
              <a:t>Click to edit Master title style</a:t>
            </a:r>
          </a:p>
        </p:txBody>
      </p:sp>
      <p:sp>
        <p:nvSpPr>
          <p:cNvPr id="12" name="Text Placeholder 2078">
            <a:extLst>
              <a:ext uri="{FF2B5EF4-FFF2-40B4-BE49-F238E27FC236}">
                <a16:creationId xmlns:a16="http://schemas.microsoft.com/office/drawing/2014/main" id="{DE976D40-EB64-8443-8524-2F97084E2CFB}"/>
              </a:ext>
            </a:extLst>
          </p:cNvPr>
          <p:cNvSpPr>
            <a:spLocks noGrp="1"/>
          </p:cNvSpPr>
          <p:nvPr>
            <p:ph type="body" sz="quarter" idx="15" hasCustomPrompt="1"/>
          </p:nvPr>
        </p:nvSpPr>
        <p:spPr>
          <a:xfrm>
            <a:off x="334963" y="1300834"/>
            <a:ext cx="11484799" cy="537824"/>
          </a:xfrm>
          <a:prstGeom prst="rect">
            <a:avLst/>
          </a:prstGeom>
        </p:spPr>
        <p:txBody>
          <a:bodyPr wrap="square" lIns="0">
            <a:noAutofit/>
          </a:bodyPr>
          <a:lstStyle>
            <a:lvl1pPr marL="0" indent="0">
              <a:buNone/>
              <a:defRPr sz="2000" b="0" i="0">
                <a:solidFill>
                  <a:schemeClr val="accent5"/>
                </a:solidFill>
                <a:latin typeface="Montserrat SemiBold" pitchFamily="2" charset="77"/>
              </a:defRPr>
            </a:lvl1pPr>
            <a:lvl2pPr marL="0" indent="0">
              <a:buNone/>
              <a:defRPr/>
            </a:lvl2pPr>
          </a:lstStyle>
          <a:p>
            <a:pPr lvl="0"/>
            <a:r>
              <a:rPr lang="en-US"/>
              <a:t>Subtitle goes here</a:t>
            </a:r>
          </a:p>
        </p:txBody>
      </p:sp>
      <p:sp>
        <p:nvSpPr>
          <p:cNvPr id="8" name="Footer Placeholder 3">
            <a:extLst>
              <a:ext uri="{FF2B5EF4-FFF2-40B4-BE49-F238E27FC236}">
                <a16:creationId xmlns:a16="http://schemas.microsoft.com/office/drawing/2014/main" id="{451CE90D-C2B7-A145-B742-F4069E2952AF}"/>
              </a:ext>
            </a:extLst>
          </p:cNvPr>
          <p:cNvSpPr>
            <a:spLocks noGrp="1"/>
          </p:cNvSpPr>
          <p:nvPr>
            <p:ph type="ftr" sz="quarter" idx="3"/>
          </p:nvPr>
        </p:nvSpPr>
        <p:spPr>
          <a:xfrm>
            <a:off x="326860" y="6267450"/>
            <a:ext cx="407672" cy="365125"/>
          </a:xfrm>
          <a:prstGeom prst="rect">
            <a:avLst/>
          </a:prstGeom>
        </p:spPr>
        <p:txBody>
          <a:bodyPr vert="horz" lIns="0" tIns="0" rIns="0" bIns="0" rtlCol="0" anchor="b" anchorCtr="0"/>
          <a:lstStyle>
            <a:lvl1pPr algn="l">
              <a:defRPr sz="1000" b="0" i="0">
                <a:solidFill>
                  <a:schemeClr val="tx2"/>
                </a:solidFill>
                <a:latin typeface="+mn-lt"/>
              </a:defRPr>
            </a:lvl1pPr>
          </a:lstStyle>
          <a:p>
            <a:fld id="{5116C895-348D-4FA1-AC3F-6A98EE2CBA64}" type="slidenum">
              <a:rPr lang="en-US" smtClean="0"/>
              <a:pPr/>
              <a:t>‹#›</a:t>
            </a:fld>
            <a:endParaRPr lang="en-US" dirty="0"/>
          </a:p>
        </p:txBody>
      </p:sp>
    </p:spTree>
    <p:extLst>
      <p:ext uri="{BB962C8B-B14F-4D97-AF65-F5344CB8AC3E}">
        <p14:creationId xmlns:p14="http://schemas.microsoft.com/office/powerpoint/2010/main" val="1779591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724">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o Column Tab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ED2C0BA2-4F2F-4DB2-B9B9-254956473F7A}"/>
              </a:ext>
            </a:extLst>
          </p:cNvPr>
          <p:cNvSpPr>
            <a:spLocks noGrp="1"/>
          </p:cNvSpPr>
          <p:nvPr>
            <p:ph type="tbl" sz="quarter" idx="18"/>
          </p:nvPr>
        </p:nvSpPr>
        <p:spPr>
          <a:xfrm>
            <a:off x="5780088" y="1989138"/>
            <a:ext cx="5964237" cy="4157227"/>
          </a:xfrm>
        </p:spPr>
        <p:txBody>
          <a:bodyPr>
            <a:normAutofit/>
          </a:bodyPr>
          <a:lstStyle>
            <a:lvl1pPr marL="0" indent="0">
              <a:buNone/>
              <a:defRPr sz="1800"/>
            </a:lvl1pPr>
          </a:lstStyle>
          <a:p>
            <a:r>
              <a:rPr lang="en-US" dirty="0"/>
              <a:t>Click icon to add table</a:t>
            </a:r>
            <a:endParaRPr lang="en-AU" dirty="0"/>
          </a:p>
        </p:txBody>
      </p:sp>
      <p:sp>
        <p:nvSpPr>
          <p:cNvPr id="4" name="Text Placeholder 3"/>
          <p:cNvSpPr>
            <a:spLocks noGrp="1"/>
          </p:cNvSpPr>
          <p:nvPr>
            <p:ph type="body" sz="quarter" idx="17"/>
          </p:nvPr>
        </p:nvSpPr>
        <p:spPr>
          <a:xfrm>
            <a:off x="334963" y="1989138"/>
            <a:ext cx="5211822" cy="409055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2" name="Title Placeholder 1"/>
          <p:cNvSpPr>
            <a:spLocks noGrp="1"/>
          </p:cNvSpPr>
          <p:nvPr>
            <p:ph type="title"/>
          </p:nvPr>
        </p:nvSpPr>
        <p:spPr>
          <a:xfrm>
            <a:off x="334963" y="779117"/>
            <a:ext cx="11478666" cy="498470"/>
          </a:xfrm>
          <a:prstGeom prst="rect">
            <a:avLst/>
          </a:prstGeom>
        </p:spPr>
        <p:txBody>
          <a:bodyPr vert="horz" wrap="square" lIns="0" tIns="0" rIns="0" bIns="0" rtlCol="0" anchor="ctr">
            <a:noAutofit/>
          </a:bodyPr>
          <a:lstStyle/>
          <a:p>
            <a:r>
              <a:rPr lang="en-US"/>
              <a:t>Click to edit Master title style</a:t>
            </a:r>
          </a:p>
        </p:txBody>
      </p:sp>
      <p:sp>
        <p:nvSpPr>
          <p:cNvPr id="13" name="Text Placeholder 2078">
            <a:extLst>
              <a:ext uri="{FF2B5EF4-FFF2-40B4-BE49-F238E27FC236}">
                <a16:creationId xmlns:a16="http://schemas.microsoft.com/office/drawing/2014/main" id="{DE976D40-EB64-8443-8524-2F97084E2CFB}"/>
              </a:ext>
            </a:extLst>
          </p:cNvPr>
          <p:cNvSpPr>
            <a:spLocks noGrp="1"/>
          </p:cNvSpPr>
          <p:nvPr>
            <p:ph type="body" sz="quarter" idx="15" hasCustomPrompt="1"/>
          </p:nvPr>
        </p:nvSpPr>
        <p:spPr>
          <a:xfrm>
            <a:off x="334963" y="1300834"/>
            <a:ext cx="11484799" cy="537824"/>
          </a:xfrm>
          <a:prstGeom prst="rect">
            <a:avLst/>
          </a:prstGeom>
        </p:spPr>
        <p:txBody>
          <a:bodyPr wrap="square" lIns="0">
            <a:noAutofit/>
          </a:bodyPr>
          <a:lstStyle>
            <a:lvl1pPr marL="0" indent="0">
              <a:buNone/>
              <a:defRPr sz="2000" b="0" i="0">
                <a:solidFill>
                  <a:schemeClr val="accent5"/>
                </a:solidFill>
                <a:latin typeface="Montserrat SemiBold" pitchFamily="2" charset="77"/>
              </a:defRPr>
            </a:lvl1pPr>
            <a:lvl2pPr marL="0" indent="0">
              <a:buNone/>
              <a:defRPr/>
            </a:lvl2pPr>
          </a:lstStyle>
          <a:p>
            <a:pPr lvl="0"/>
            <a:r>
              <a:rPr lang="en-US"/>
              <a:t>Subtitle goes here</a:t>
            </a:r>
          </a:p>
        </p:txBody>
      </p:sp>
      <p:sp>
        <p:nvSpPr>
          <p:cNvPr id="8" name="Footer Placeholder 3">
            <a:extLst>
              <a:ext uri="{FF2B5EF4-FFF2-40B4-BE49-F238E27FC236}">
                <a16:creationId xmlns:a16="http://schemas.microsoft.com/office/drawing/2014/main" id="{451CE90D-C2B7-A145-B742-F4069E2952AF}"/>
              </a:ext>
            </a:extLst>
          </p:cNvPr>
          <p:cNvSpPr>
            <a:spLocks noGrp="1"/>
          </p:cNvSpPr>
          <p:nvPr>
            <p:ph type="ftr" sz="quarter" idx="3"/>
          </p:nvPr>
        </p:nvSpPr>
        <p:spPr>
          <a:xfrm>
            <a:off x="326860" y="6267450"/>
            <a:ext cx="407672" cy="365125"/>
          </a:xfrm>
          <a:prstGeom prst="rect">
            <a:avLst/>
          </a:prstGeom>
        </p:spPr>
        <p:txBody>
          <a:bodyPr vert="horz" lIns="0" tIns="0" rIns="0" bIns="0" rtlCol="0" anchor="b" anchorCtr="0"/>
          <a:lstStyle>
            <a:lvl1pPr algn="l">
              <a:defRPr sz="1000" b="0" i="0">
                <a:solidFill>
                  <a:schemeClr val="tx2"/>
                </a:solidFill>
                <a:latin typeface="+mn-lt"/>
              </a:defRPr>
            </a:lvl1pPr>
          </a:lstStyle>
          <a:p>
            <a:fld id="{5116C895-348D-4FA1-AC3F-6A98EE2CBA64}" type="slidenum">
              <a:rPr lang="en-US" smtClean="0"/>
              <a:pPr/>
              <a:t>‹#›</a:t>
            </a:fld>
            <a:endParaRPr lang="en-US" dirty="0"/>
          </a:p>
        </p:txBody>
      </p:sp>
    </p:spTree>
    <p:extLst>
      <p:ext uri="{BB962C8B-B14F-4D97-AF65-F5344CB8AC3E}">
        <p14:creationId xmlns:p14="http://schemas.microsoft.com/office/powerpoint/2010/main" val="2773468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724">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Multi image and tex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B2F1FE39-C0F2-944E-ADC2-E08B6382AD50}"/>
              </a:ext>
            </a:extLst>
          </p:cNvPr>
          <p:cNvSpPr>
            <a:spLocks noGrp="1"/>
          </p:cNvSpPr>
          <p:nvPr>
            <p:ph type="pic" sz="quarter" idx="33"/>
          </p:nvPr>
        </p:nvSpPr>
        <p:spPr>
          <a:xfrm>
            <a:off x="315912" y="1838658"/>
            <a:ext cx="2628000" cy="1882442"/>
          </a:xfrm>
          <a:noFill/>
        </p:spPr>
        <p:txBody>
          <a:bodyPr anchor="ctr" anchorCtr="1"/>
          <a:lstStyle>
            <a:lvl1pPr>
              <a:defRPr>
                <a:solidFill>
                  <a:schemeClr val="tx1">
                    <a:alpha val="50000"/>
                  </a:schemeClr>
                </a:solidFill>
              </a:defRPr>
            </a:lvl1pPr>
          </a:lstStyle>
          <a:p>
            <a:r>
              <a:rPr lang="en-US" dirty="0"/>
              <a:t>Click icon to add picture</a:t>
            </a:r>
          </a:p>
        </p:txBody>
      </p:sp>
      <p:sp>
        <p:nvSpPr>
          <p:cNvPr id="9" name="Picture Placeholder 3">
            <a:extLst>
              <a:ext uri="{FF2B5EF4-FFF2-40B4-BE49-F238E27FC236}">
                <a16:creationId xmlns:a16="http://schemas.microsoft.com/office/drawing/2014/main" id="{010EADF1-D8D0-154F-9B7E-17D789EB038B}"/>
              </a:ext>
            </a:extLst>
          </p:cNvPr>
          <p:cNvSpPr>
            <a:spLocks noGrp="1"/>
          </p:cNvSpPr>
          <p:nvPr>
            <p:ph type="pic" sz="quarter" idx="34"/>
          </p:nvPr>
        </p:nvSpPr>
        <p:spPr>
          <a:xfrm>
            <a:off x="9200773" y="1861904"/>
            <a:ext cx="2628000" cy="1859195"/>
          </a:xfrm>
          <a:noFill/>
        </p:spPr>
        <p:txBody>
          <a:bodyPr anchor="ctr" anchorCtr="1"/>
          <a:lstStyle>
            <a:lvl1pPr>
              <a:defRPr>
                <a:solidFill>
                  <a:schemeClr val="tx1">
                    <a:alpha val="50000"/>
                  </a:schemeClr>
                </a:solidFill>
              </a:defRPr>
            </a:lvl1pPr>
          </a:lstStyle>
          <a:p>
            <a:r>
              <a:rPr lang="en-US" dirty="0"/>
              <a:t>Click icon to add picture</a:t>
            </a:r>
          </a:p>
        </p:txBody>
      </p:sp>
      <p:sp>
        <p:nvSpPr>
          <p:cNvPr id="10" name="Picture Placeholder 3">
            <a:extLst>
              <a:ext uri="{FF2B5EF4-FFF2-40B4-BE49-F238E27FC236}">
                <a16:creationId xmlns:a16="http://schemas.microsoft.com/office/drawing/2014/main" id="{775B559C-3FE4-814B-B5AA-D677CF7850F4}"/>
              </a:ext>
            </a:extLst>
          </p:cNvPr>
          <p:cNvSpPr>
            <a:spLocks noGrp="1"/>
          </p:cNvSpPr>
          <p:nvPr>
            <p:ph type="pic" sz="quarter" idx="35"/>
          </p:nvPr>
        </p:nvSpPr>
        <p:spPr>
          <a:xfrm>
            <a:off x="6239152" y="1838658"/>
            <a:ext cx="2628000" cy="1882442"/>
          </a:xfrm>
          <a:noFill/>
        </p:spPr>
        <p:txBody>
          <a:bodyPr anchor="ctr" anchorCtr="1"/>
          <a:lstStyle>
            <a:lvl1pPr>
              <a:defRPr>
                <a:solidFill>
                  <a:schemeClr val="tx1">
                    <a:alpha val="50000"/>
                  </a:schemeClr>
                </a:solidFill>
              </a:defRPr>
            </a:lvl1pPr>
          </a:lstStyle>
          <a:p>
            <a:r>
              <a:rPr lang="en-US" dirty="0"/>
              <a:t>Click icon to add picture</a:t>
            </a:r>
          </a:p>
        </p:txBody>
      </p:sp>
      <p:sp>
        <p:nvSpPr>
          <p:cNvPr id="11" name="Picture Placeholder 3">
            <a:extLst>
              <a:ext uri="{FF2B5EF4-FFF2-40B4-BE49-F238E27FC236}">
                <a16:creationId xmlns:a16="http://schemas.microsoft.com/office/drawing/2014/main" id="{3F2AA6B3-A7A7-124A-84B4-677FC0B30967}"/>
              </a:ext>
            </a:extLst>
          </p:cNvPr>
          <p:cNvSpPr>
            <a:spLocks noGrp="1"/>
          </p:cNvSpPr>
          <p:nvPr>
            <p:ph type="pic" sz="quarter" idx="36"/>
          </p:nvPr>
        </p:nvSpPr>
        <p:spPr>
          <a:xfrm>
            <a:off x="3277532" y="1838658"/>
            <a:ext cx="2628000" cy="1882442"/>
          </a:xfrm>
          <a:noFill/>
        </p:spPr>
        <p:txBody>
          <a:bodyPr anchor="ctr" anchorCtr="1"/>
          <a:lstStyle>
            <a:lvl1pPr>
              <a:defRPr>
                <a:solidFill>
                  <a:schemeClr val="tx1">
                    <a:alpha val="50000"/>
                  </a:schemeClr>
                </a:solidFill>
              </a:defRPr>
            </a:lvl1pPr>
          </a:lstStyle>
          <a:p>
            <a:r>
              <a:rPr lang="en-US" dirty="0"/>
              <a:t>Click icon to add picture</a:t>
            </a:r>
          </a:p>
        </p:txBody>
      </p:sp>
      <p:sp>
        <p:nvSpPr>
          <p:cNvPr id="17" name="Title Placeholder 1"/>
          <p:cNvSpPr>
            <a:spLocks noGrp="1"/>
          </p:cNvSpPr>
          <p:nvPr>
            <p:ph type="title"/>
          </p:nvPr>
        </p:nvSpPr>
        <p:spPr>
          <a:xfrm>
            <a:off x="334963" y="779117"/>
            <a:ext cx="11478666" cy="498470"/>
          </a:xfrm>
          <a:prstGeom prst="rect">
            <a:avLst/>
          </a:prstGeom>
        </p:spPr>
        <p:txBody>
          <a:bodyPr vert="horz" wrap="square" lIns="0" tIns="0" rIns="0" bIns="0" rtlCol="0" anchor="ctr">
            <a:noAutofit/>
          </a:bodyPr>
          <a:lstStyle/>
          <a:p>
            <a:r>
              <a:rPr lang="en-US"/>
              <a:t>Click to edit Master title style</a:t>
            </a:r>
          </a:p>
        </p:txBody>
      </p:sp>
      <p:sp>
        <p:nvSpPr>
          <p:cNvPr id="18" name="Text Placeholder 2078">
            <a:extLst>
              <a:ext uri="{FF2B5EF4-FFF2-40B4-BE49-F238E27FC236}">
                <a16:creationId xmlns:a16="http://schemas.microsoft.com/office/drawing/2014/main" id="{DE976D40-EB64-8443-8524-2F97084E2CFB}"/>
              </a:ext>
            </a:extLst>
          </p:cNvPr>
          <p:cNvSpPr>
            <a:spLocks noGrp="1"/>
          </p:cNvSpPr>
          <p:nvPr>
            <p:ph type="body" sz="quarter" idx="15" hasCustomPrompt="1"/>
          </p:nvPr>
        </p:nvSpPr>
        <p:spPr>
          <a:xfrm>
            <a:off x="334963" y="1300834"/>
            <a:ext cx="11484799" cy="537824"/>
          </a:xfrm>
          <a:prstGeom prst="rect">
            <a:avLst/>
          </a:prstGeom>
        </p:spPr>
        <p:txBody>
          <a:bodyPr wrap="square" lIns="0">
            <a:noAutofit/>
          </a:bodyPr>
          <a:lstStyle>
            <a:lvl1pPr marL="0" indent="0">
              <a:buNone/>
              <a:defRPr sz="2000" b="0" i="0">
                <a:solidFill>
                  <a:schemeClr val="accent5"/>
                </a:solidFill>
                <a:latin typeface="Montserrat SemiBold" pitchFamily="2" charset="77"/>
              </a:defRPr>
            </a:lvl1pPr>
            <a:lvl2pPr marL="0" indent="0">
              <a:buNone/>
              <a:defRPr/>
            </a:lvl2pPr>
          </a:lstStyle>
          <a:p>
            <a:pPr lvl="0"/>
            <a:r>
              <a:rPr lang="en-US"/>
              <a:t>Subtitle goes here</a:t>
            </a:r>
          </a:p>
        </p:txBody>
      </p:sp>
      <p:sp>
        <p:nvSpPr>
          <p:cNvPr id="20" name="Text Placeholder 19"/>
          <p:cNvSpPr>
            <a:spLocks noGrp="1"/>
          </p:cNvSpPr>
          <p:nvPr>
            <p:ph type="body" sz="quarter" idx="37"/>
          </p:nvPr>
        </p:nvSpPr>
        <p:spPr>
          <a:xfrm>
            <a:off x="315913" y="3913188"/>
            <a:ext cx="2627312" cy="20891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22" name="Text Placeholder 21"/>
          <p:cNvSpPr>
            <a:spLocks noGrp="1"/>
          </p:cNvSpPr>
          <p:nvPr>
            <p:ph type="body" sz="quarter" idx="38"/>
          </p:nvPr>
        </p:nvSpPr>
        <p:spPr>
          <a:xfrm>
            <a:off x="3243263" y="3913188"/>
            <a:ext cx="2740025" cy="20891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24" name="Text Placeholder 23"/>
          <p:cNvSpPr>
            <a:spLocks noGrp="1"/>
          </p:cNvSpPr>
          <p:nvPr>
            <p:ph type="body" sz="quarter" idx="39"/>
          </p:nvPr>
        </p:nvSpPr>
        <p:spPr>
          <a:xfrm>
            <a:off x="6238875" y="3913188"/>
            <a:ext cx="2628900" cy="20891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26" name="Text Placeholder 25"/>
          <p:cNvSpPr>
            <a:spLocks noGrp="1"/>
          </p:cNvSpPr>
          <p:nvPr>
            <p:ph type="body" sz="quarter" idx="40"/>
          </p:nvPr>
        </p:nvSpPr>
        <p:spPr>
          <a:xfrm>
            <a:off x="9201150" y="3913188"/>
            <a:ext cx="2627313" cy="20891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4" name="Footer Placeholder 3">
            <a:extLst>
              <a:ext uri="{FF2B5EF4-FFF2-40B4-BE49-F238E27FC236}">
                <a16:creationId xmlns:a16="http://schemas.microsoft.com/office/drawing/2014/main" id="{451CE90D-C2B7-A145-B742-F4069E2952AF}"/>
              </a:ext>
            </a:extLst>
          </p:cNvPr>
          <p:cNvSpPr>
            <a:spLocks noGrp="1"/>
          </p:cNvSpPr>
          <p:nvPr>
            <p:ph type="ftr" sz="quarter" idx="3"/>
          </p:nvPr>
        </p:nvSpPr>
        <p:spPr>
          <a:xfrm>
            <a:off x="326860" y="6267450"/>
            <a:ext cx="407672" cy="365125"/>
          </a:xfrm>
          <a:prstGeom prst="rect">
            <a:avLst/>
          </a:prstGeom>
        </p:spPr>
        <p:txBody>
          <a:bodyPr vert="horz" lIns="0" tIns="0" rIns="0" bIns="0" rtlCol="0" anchor="b" anchorCtr="0"/>
          <a:lstStyle>
            <a:lvl1pPr algn="l">
              <a:defRPr sz="1000" b="0" i="0">
                <a:solidFill>
                  <a:schemeClr val="tx2"/>
                </a:solidFill>
                <a:latin typeface="+mn-lt"/>
              </a:defRPr>
            </a:lvl1pPr>
          </a:lstStyle>
          <a:p>
            <a:fld id="{5116C895-348D-4FA1-AC3F-6A98EE2CBA64}" type="slidenum">
              <a:rPr lang="en-US" smtClean="0"/>
              <a:pPr/>
              <a:t>‹#›</a:t>
            </a:fld>
            <a:endParaRPr lang="en-US" dirty="0"/>
          </a:p>
        </p:txBody>
      </p:sp>
    </p:spTree>
    <p:extLst>
      <p:ext uri="{BB962C8B-B14F-4D97-AF65-F5344CB8AC3E}">
        <p14:creationId xmlns:p14="http://schemas.microsoft.com/office/powerpoint/2010/main" val="2823725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10/20/2021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878972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dirty="0"/>
              <a:t>10/20/2021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855064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dirty="0"/>
              <a:t>10/20/2021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145827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10/20/2021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176081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10/20/2021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953694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10/20/2021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246238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10/20/2021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205553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10/20/2021</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3879986672"/>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 id="2147483716" r:id="rId13"/>
    <p:sldLayoutId id="2147483717" r:id="rId14"/>
    <p:sldLayoutId id="2147483718" r:id="rId15"/>
    <p:sldLayoutId id="2147483719" r:id="rId16"/>
    <p:sldLayoutId id="2147483720" r:id="rId17"/>
    <p:sldLayoutId id="2147483721" r:id="rId18"/>
    <p:sldLayoutId id="2147483722" r:id="rId19"/>
    <p:sldLayoutId id="2147483723" r:id="rId20"/>
    <p:sldLayoutId id="2147483724" r:id="rId21"/>
    <p:sldLayoutId id="2147483725" r:id="rId22"/>
    <p:sldLayoutId id="2147483726" r:id="rId23"/>
    <p:sldLayoutId id="2147483727" r:id="rId24"/>
    <p:sldLayoutId id="2147483728" r:id="rId25"/>
    <p:sldLayoutId id="2147483729" r:id="rId26"/>
    <p:sldLayoutId id="2147483730" r:id="rId2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5.xml.rels><?xml version="1.0" encoding="UTF-8" standalone="yes"?>
<Relationships xmlns="http://schemas.openxmlformats.org/package/2006/relationships"><Relationship Id="rId3" Type="http://schemas.microsoft.com/office/2017/06/relationships/model3d" Target="../media/model3d1.glb"/><Relationship Id="rId2" Type="http://schemas.openxmlformats.org/officeDocument/2006/relationships/notesSlide" Target="../notesSlides/notesSlide14.xml"/><Relationship Id="rId1" Type="http://schemas.openxmlformats.org/officeDocument/2006/relationships/slideLayout" Target="../slideLayouts/slideLayout12.xml"/><Relationship Id="rId5" Type="http://schemas.openxmlformats.org/officeDocument/2006/relationships/image" Target="../media/image380.png"/><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chart" Target="../charts/chart2.xml"/></Relationships>
</file>

<file path=ppt/slides/_rels/slide22.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chart" Target="../charts/chart3.xml"/><Relationship Id="rId7" Type="http://schemas.openxmlformats.org/officeDocument/2006/relationships/diagramColors" Target="../diagrams/colors2.xml"/><Relationship Id="rId2" Type="http://schemas.openxmlformats.org/officeDocument/2006/relationships/notesSlide" Target="../notesSlides/notesSlide21.xml"/><Relationship Id="rId1" Type="http://schemas.openxmlformats.org/officeDocument/2006/relationships/slideLayout" Target="../slideLayouts/slideLayout1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6.svg"/><Relationship Id="rId2" Type="http://schemas.openxmlformats.org/officeDocument/2006/relationships/notesSlide" Target="../notesSlides/notesSlide22.xml"/><Relationship Id="rId1" Type="http://schemas.openxmlformats.org/officeDocument/2006/relationships/slideLayout" Target="../slideLayouts/slideLayout12.xml"/><Relationship Id="rId6" Type="http://schemas.openxmlformats.org/officeDocument/2006/relationships/image" Target="../media/image45.png"/><Relationship Id="rId5" Type="http://schemas.openxmlformats.org/officeDocument/2006/relationships/image" Target="../media/image44.svg"/><Relationship Id="rId4" Type="http://schemas.openxmlformats.org/officeDocument/2006/relationships/image" Target="../media/image43.sv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3" Type="http://schemas.openxmlformats.org/officeDocument/2006/relationships/hyperlink" Target="mailto:glenda.obrien@det.nsw.edu.au" TargetMode="External"/><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24.svg"/><Relationship Id="rId5" Type="http://schemas.openxmlformats.org/officeDocument/2006/relationships/image" Target="../media/image23.png"/><Relationship Id="rId10" Type="http://schemas.openxmlformats.org/officeDocument/2006/relationships/image" Target="../media/image28.svg"/><Relationship Id="rId4" Type="http://schemas.openxmlformats.org/officeDocument/2006/relationships/image" Target="../media/image22.svg"/><Relationship Id="rId9" Type="http://schemas.openxmlformats.org/officeDocument/2006/relationships/image" Target="../media/image27.png"/></Relationships>
</file>

<file path=ppt/slides/_rels/slide7.xml.rels><?xml version="1.0" encoding="UTF-8" standalone="yes"?>
<Relationships xmlns="http://schemas.openxmlformats.org/package/2006/relationships"><Relationship Id="rId3" Type="http://schemas.microsoft.com/office/2017/06/relationships/model3d" Target="../media/model3d1.glb"/><Relationship Id="rId2" Type="http://schemas.openxmlformats.org/officeDocument/2006/relationships/notesSlide" Target="../notesSlides/notesSlide6.xml"/><Relationship Id="rId1" Type="http://schemas.openxmlformats.org/officeDocument/2006/relationships/slideLayout" Target="../slideLayouts/slideLayout13.xml"/><Relationship Id="rId5" Type="http://schemas.openxmlformats.org/officeDocument/2006/relationships/image" Target="../media/image29.png"/><Relationship Id="rId4" Type="http://schemas.openxmlformats.org/officeDocument/2006/relationships/image" Target="../media/image29.png"/></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D67080D6-2274-964A-A349-D1551D835EAC}"/>
              </a:ext>
            </a:extLst>
          </p:cNvPr>
          <p:cNvSpPr txBox="1">
            <a:spLocks/>
          </p:cNvSpPr>
          <p:nvPr/>
        </p:nvSpPr>
        <p:spPr>
          <a:xfrm>
            <a:off x="1803000" y="3429000"/>
            <a:ext cx="8585999" cy="260604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000" kern="1200">
                <a:solidFill>
                  <a:schemeClr val="bg1"/>
                </a:solidFill>
                <a:latin typeface="+mj-lt"/>
                <a:ea typeface="+mj-ea"/>
                <a:cs typeface="+mj-cs"/>
              </a:defRPr>
            </a:lvl1pPr>
          </a:lstStyle>
          <a:p>
            <a:pPr algn="ctr"/>
            <a:r>
              <a:rPr lang="en-AU" sz="5400" b="1" dirty="0">
                <a:latin typeface="Montserrat"/>
                <a:cs typeface="Arial"/>
              </a:rPr>
              <a:t>Models of Workplace Engagement </a:t>
            </a:r>
            <a:endParaRPr lang="en-AU" sz="3600" b="1" dirty="0">
              <a:latin typeface="Montserrat" pitchFamily="2" charset="77"/>
              <a:cs typeface="Arial"/>
            </a:endParaRPr>
          </a:p>
          <a:p>
            <a:pPr algn="ctr"/>
            <a:r>
              <a:rPr lang="en-AU" sz="3600" b="1" dirty="0">
                <a:latin typeface="Montserrat"/>
                <a:cs typeface="Arial"/>
              </a:rPr>
              <a:t> Australia New South Wales </a:t>
            </a:r>
            <a:endParaRPr lang="en-AU" sz="3600" b="1" dirty="0">
              <a:latin typeface="Montserrat" pitchFamily="2" charset="77"/>
              <a:cs typeface="Arial"/>
            </a:endParaRPr>
          </a:p>
          <a:p>
            <a:pPr algn="ctr"/>
            <a:r>
              <a:rPr lang="en-AU" sz="5400" b="1" dirty="0">
                <a:latin typeface="Montserrat"/>
                <a:cs typeface="Arial"/>
              </a:rPr>
              <a:t> </a:t>
            </a:r>
            <a:r>
              <a:rPr lang="en-AU" sz="2800" b="1" dirty="0">
                <a:latin typeface="Montserrat"/>
                <a:cs typeface="Arial"/>
              </a:rPr>
              <a:t>A</a:t>
            </a:r>
            <a:r>
              <a:rPr lang="en-AU" sz="2800" b="1" i="1" dirty="0">
                <a:latin typeface="Montserrat"/>
                <a:cs typeface="Arial"/>
              </a:rPr>
              <a:t>n alternative practice to work experience for 15-18 year </a:t>
            </a:r>
            <a:r>
              <a:rPr lang="en-AU" sz="2800" b="1" i="1" dirty="0" err="1">
                <a:latin typeface="Montserrat"/>
                <a:cs typeface="Arial"/>
              </a:rPr>
              <a:t>olds</a:t>
            </a:r>
            <a:r>
              <a:rPr lang="en-AU" sz="2800" b="1" i="1" dirty="0">
                <a:latin typeface="Montserrat"/>
                <a:cs typeface="Arial"/>
              </a:rPr>
              <a:t>.</a:t>
            </a:r>
            <a:endParaRPr lang="en-AU" sz="2800" i="1" dirty="0">
              <a:latin typeface="Montserrat" pitchFamily="2" charset="77"/>
            </a:endParaRPr>
          </a:p>
        </p:txBody>
      </p:sp>
    </p:spTree>
    <p:extLst>
      <p:ext uri="{BB962C8B-B14F-4D97-AF65-F5344CB8AC3E}">
        <p14:creationId xmlns:p14="http://schemas.microsoft.com/office/powerpoint/2010/main" val="1516643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7" name="Rectangle 56">
            <a:extLst>
              <a:ext uri="{FF2B5EF4-FFF2-40B4-BE49-F238E27FC236}">
                <a16:creationId xmlns:a16="http://schemas.microsoft.com/office/drawing/2014/main" id="{A4E37431-20F0-4DD6-84A9-ED2B644943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Rectangle 58">
            <a:extLst>
              <a:ext uri="{FF2B5EF4-FFF2-40B4-BE49-F238E27FC236}">
                <a16:creationId xmlns:a16="http://schemas.microsoft.com/office/drawing/2014/main" id="{0AE98B72-66C6-4AB4-AF0D-BA830DE863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38515" y="639280"/>
            <a:ext cx="6858000" cy="55794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Rectangle 60">
            <a:extLst>
              <a:ext uri="{FF2B5EF4-FFF2-40B4-BE49-F238E27FC236}">
                <a16:creationId xmlns:a16="http://schemas.microsoft.com/office/drawing/2014/main" id="{407EAFC6-733F-403D-BB4D-05A3A2874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3206" y="395206"/>
            <a:ext cx="6346209" cy="557608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Rectangle 62">
            <a:extLst>
              <a:ext uri="{FF2B5EF4-FFF2-40B4-BE49-F238E27FC236}">
                <a16:creationId xmlns:a16="http://schemas.microsoft.com/office/drawing/2014/main" id="{17A36730-4CB0-4F61-AD11-A44C976583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28907" y="2818967"/>
            <a:ext cx="2501979" cy="557608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Rectangle 64">
            <a:extLst>
              <a:ext uri="{FF2B5EF4-FFF2-40B4-BE49-F238E27FC236}">
                <a16:creationId xmlns:a16="http://schemas.microsoft.com/office/drawing/2014/main" id="{C69C79E1-F916-4929-A4F3-DE763D4BFA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25002" y="852793"/>
            <a:ext cx="6858001" cy="5152412"/>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Oval 66">
            <a:extLst>
              <a:ext uri="{FF2B5EF4-FFF2-40B4-BE49-F238E27FC236}">
                <a16:creationId xmlns:a16="http://schemas.microsoft.com/office/drawing/2014/main" id="{767334AB-16BD-4EC7-8C6B-4B51716009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818753" y="1128497"/>
            <a:ext cx="4318303" cy="4318303"/>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8D232396-4EDD-4784-B4CA-84D3EC545234}"/>
              </a:ext>
            </a:extLst>
          </p:cNvPr>
          <p:cNvSpPr>
            <a:spLocks noGrp="1"/>
          </p:cNvSpPr>
          <p:nvPr>
            <p:ph type="title"/>
          </p:nvPr>
        </p:nvSpPr>
        <p:spPr>
          <a:xfrm>
            <a:off x="660042" y="891652"/>
            <a:ext cx="4412021" cy="3030724"/>
          </a:xfrm>
        </p:spPr>
        <p:txBody>
          <a:bodyPr vert="horz" lIns="91440" tIns="45720" rIns="91440" bIns="45720" rtlCol="0" anchor="b">
            <a:normAutofit/>
          </a:bodyPr>
          <a:lstStyle/>
          <a:p>
            <a:pPr algn="r"/>
            <a:r>
              <a:rPr lang="en-US" sz="4800" b="1" kern="1200" dirty="0">
                <a:solidFill>
                  <a:srgbClr val="FFFFFF"/>
                </a:solidFill>
                <a:latin typeface="Montserrat SemiBold"/>
              </a:rPr>
              <a:t>Model 3</a:t>
            </a:r>
          </a:p>
        </p:txBody>
      </p:sp>
      <p:sp>
        <p:nvSpPr>
          <p:cNvPr id="2" name="Text Placeholder 1">
            <a:extLst>
              <a:ext uri="{FF2B5EF4-FFF2-40B4-BE49-F238E27FC236}">
                <a16:creationId xmlns:a16="http://schemas.microsoft.com/office/drawing/2014/main" id="{008E4A10-0C07-4347-B833-D29206970E2E}"/>
              </a:ext>
            </a:extLst>
          </p:cNvPr>
          <p:cNvSpPr>
            <a:spLocks noGrp="1"/>
          </p:cNvSpPr>
          <p:nvPr>
            <p:ph type="body" sz="quarter" idx="15"/>
          </p:nvPr>
        </p:nvSpPr>
        <p:spPr>
          <a:xfrm>
            <a:off x="945791" y="4745317"/>
            <a:ext cx="4126272" cy="1375145"/>
          </a:xfrm>
        </p:spPr>
        <p:txBody>
          <a:bodyPr vert="horz" wrap="square" lIns="91440" tIns="45720" rIns="91440" bIns="45720" rtlCol="0" anchor="t">
            <a:normAutofit/>
          </a:bodyPr>
          <a:lstStyle/>
          <a:p>
            <a:r>
              <a:rPr lang="en-US" sz="2800" kern="1200" dirty="0">
                <a:solidFill>
                  <a:srgbClr val="FFFFFF"/>
                </a:solidFill>
                <a:latin typeface="Montserrat Light"/>
              </a:rPr>
              <a:t>Engagement, motivation and inspiration.</a:t>
            </a:r>
            <a:endParaRPr lang="en-US" dirty="0"/>
          </a:p>
        </p:txBody>
      </p:sp>
      <p:pic>
        <p:nvPicPr>
          <p:cNvPr id="4" name="Picture 4" descr="Text, letter&#10;&#10;Description automatically generated">
            <a:extLst>
              <a:ext uri="{FF2B5EF4-FFF2-40B4-BE49-F238E27FC236}">
                <a16:creationId xmlns:a16="http://schemas.microsoft.com/office/drawing/2014/main" id="{A0F1557A-1075-45B9-820B-35F087E96E21}"/>
              </a:ext>
            </a:extLst>
          </p:cNvPr>
          <p:cNvPicPr>
            <a:picLocks noChangeAspect="1"/>
          </p:cNvPicPr>
          <p:nvPr/>
        </p:nvPicPr>
        <p:blipFill>
          <a:blip r:embed="rId3"/>
          <a:stretch>
            <a:fillRect/>
          </a:stretch>
        </p:blipFill>
        <p:spPr>
          <a:xfrm>
            <a:off x="6096000" y="974167"/>
            <a:ext cx="5608320" cy="4865216"/>
          </a:xfrm>
          <a:prstGeom prst="rect">
            <a:avLst/>
          </a:prstGeom>
        </p:spPr>
      </p:pic>
    </p:spTree>
    <p:extLst>
      <p:ext uri="{BB962C8B-B14F-4D97-AF65-F5344CB8AC3E}">
        <p14:creationId xmlns:p14="http://schemas.microsoft.com/office/powerpoint/2010/main" val="3896016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7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8">
            <a:extLst>
              <a:ext uri="{FF2B5EF4-FFF2-40B4-BE49-F238E27FC236}">
                <a16:creationId xmlns:a16="http://schemas.microsoft.com/office/drawing/2014/main" id="{A4E37431-20F0-4DD6-84A9-ED2B644943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30">
            <a:extLst>
              <a:ext uri="{FF2B5EF4-FFF2-40B4-BE49-F238E27FC236}">
                <a16:creationId xmlns:a16="http://schemas.microsoft.com/office/drawing/2014/main" id="{0AE98B72-66C6-4AB4-AF0D-BA830DE863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38515" y="639280"/>
            <a:ext cx="6858000" cy="55794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32">
            <a:extLst>
              <a:ext uri="{FF2B5EF4-FFF2-40B4-BE49-F238E27FC236}">
                <a16:creationId xmlns:a16="http://schemas.microsoft.com/office/drawing/2014/main" id="{407EAFC6-733F-403D-BB4D-05A3A2874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3206" y="395206"/>
            <a:ext cx="6346209" cy="557608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34">
            <a:extLst>
              <a:ext uri="{FF2B5EF4-FFF2-40B4-BE49-F238E27FC236}">
                <a16:creationId xmlns:a16="http://schemas.microsoft.com/office/drawing/2014/main" id="{17A36730-4CB0-4F61-AD11-A44C976583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28907" y="2818967"/>
            <a:ext cx="2501979" cy="557608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6">
            <a:extLst>
              <a:ext uri="{FF2B5EF4-FFF2-40B4-BE49-F238E27FC236}">
                <a16:creationId xmlns:a16="http://schemas.microsoft.com/office/drawing/2014/main" id="{C69C79E1-F916-4929-A4F3-DE763D4BFA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25002" y="852793"/>
            <a:ext cx="6858001" cy="5152412"/>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Oval 38">
            <a:extLst>
              <a:ext uri="{FF2B5EF4-FFF2-40B4-BE49-F238E27FC236}">
                <a16:creationId xmlns:a16="http://schemas.microsoft.com/office/drawing/2014/main" id="{767334AB-16BD-4EC7-8C6B-4B51716009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818753" y="1128497"/>
            <a:ext cx="4318303" cy="4318303"/>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8D232396-4EDD-4784-B4CA-84D3EC545234}"/>
              </a:ext>
            </a:extLst>
          </p:cNvPr>
          <p:cNvSpPr>
            <a:spLocks noGrp="1"/>
          </p:cNvSpPr>
          <p:nvPr>
            <p:ph type="title"/>
          </p:nvPr>
        </p:nvSpPr>
        <p:spPr>
          <a:xfrm>
            <a:off x="660042" y="891652"/>
            <a:ext cx="4412021" cy="3030724"/>
          </a:xfrm>
        </p:spPr>
        <p:txBody>
          <a:bodyPr vert="horz" lIns="91440" tIns="45720" rIns="91440" bIns="45720" rtlCol="0" anchor="b">
            <a:normAutofit/>
          </a:bodyPr>
          <a:lstStyle/>
          <a:p>
            <a:pPr algn="r"/>
            <a:r>
              <a:rPr lang="en-US" sz="4800" b="1" kern="1200" dirty="0">
                <a:solidFill>
                  <a:srgbClr val="FFFFFF"/>
                </a:solidFill>
                <a:latin typeface="Montserrat SemiBold"/>
              </a:rPr>
              <a:t>Model 4</a:t>
            </a:r>
          </a:p>
        </p:txBody>
      </p:sp>
      <p:sp>
        <p:nvSpPr>
          <p:cNvPr id="2" name="Text Placeholder 1">
            <a:extLst>
              <a:ext uri="{FF2B5EF4-FFF2-40B4-BE49-F238E27FC236}">
                <a16:creationId xmlns:a16="http://schemas.microsoft.com/office/drawing/2014/main" id="{008E4A10-0C07-4347-B833-D29206970E2E}"/>
              </a:ext>
            </a:extLst>
          </p:cNvPr>
          <p:cNvSpPr>
            <a:spLocks noGrp="1"/>
          </p:cNvSpPr>
          <p:nvPr>
            <p:ph type="body" sz="quarter" idx="15"/>
          </p:nvPr>
        </p:nvSpPr>
        <p:spPr>
          <a:xfrm>
            <a:off x="945791" y="4745317"/>
            <a:ext cx="4126272" cy="1375145"/>
          </a:xfrm>
        </p:spPr>
        <p:txBody>
          <a:bodyPr vert="horz" wrap="square" lIns="91440" tIns="45720" rIns="91440" bIns="45720" rtlCol="0" anchor="t">
            <a:normAutofit/>
          </a:bodyPr>
          <a:lstStyle/>
          <a:p>
            <a:r>
              <a:rPr lang="en-US" sz="2800" kern="1200" dirty="0">
                <a:solidFill>
                  <a:srgbClr val="FFFFFF"/>
                </a:solidFill>
                <a:latin typeface="Montserrat Light"/>
              </a:rPr>
              <a:t>Skills training and work readiness. </a:t>
            </a:r>
            <a:endParaRPr lang="en-US" dirty="0"/>
          </a:p>
        </p:txBody>
      </p:sp>
      <p:pic>
        <p:nvPicPr>
          <p:cNvPr id="4" name="Picture 4" descr="A picture containing text&#10;&#10;Description automatically generated">
            <a:extLst>
              <a:ext uri="{FF2B5EF4-FFF2-40B4-BE49-F238E27FC236}">
                <a16:creationId xmlns:a16="http://schemas.microsoft.com/office/drawing/2014/main" id="{E0468144-771F-4E8F-94AD-8011219B8C41}"/>
              </a:ext>
            </a:extLst>
          </p:cNvPr>
          <p:cNvPicPr>
            <a:picLocks noChangeAspect="1"/>
          </p:cNvPicPr>
          <p:nvPr/>
        </p:nvPicPr>
        <p:blipFill>
          <a:blip r:embed="rId3"/>
          <a:stretch>
            <a:fillRect/>
          </a:stretch>
        </p:blipFill>
        <p:spPr>
          <a:xfrm>
            <a:off x="6382871" y="623048"/>
            <a:ext cx="5398993" cy="5410199"/>
          </a:xfrm>
          <a:prstGeom prst="rect">
            <a:avLst/>
          </a:prstGeom>
        </p:spPr>
      </p:pic>
    </p:spTree>
    <p:extLst>
      <p:ext uri="{BB962C8B-B14F-4D97-AF65-F5344CB8AC3E}">
        <p14:creationId xmlns:p14="http://schemas.microsoft.com/office/powerpoint/2010/main" val="1960247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 y="0"/>
            <a:ext cx="12191999" cy="6858000"/>
          </a:xfrm>
          <a:prstGeom prst="rect">
            <a:avLst/>
          </a:prstGeom>
          <a:gradFill>
            <a:gsLst>
              <a:gs pos="0">
                <a:schemeClr val="accent1">
                  <a:lumMod val="50000"/>
                </a:schemeClr>
              </a:gs>
              <a:gs pos="100000">
                <a:srgbClr val="000000"/>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5A2875D7-3769-4291-959E-9FAD764A7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3385" y="13128"/>
            <a:ext cx="3620802" cy="6844872"/>
          </a:xfrm>
          <a:prstGeom prst="rect">
            <a:avLst/>
          </a:prstGeom>
          <a:gradFill>
            <a:gsLst>
              <a:gs pos="0">
                <a:srgbClr val="000000">
                  <a:alpha val="72000"/>
                </a:srgbClr>
              </a:gs>
              <a:gs pos="98000">
                <a:schemeClr val="accent1">
                  <a:alpha val="44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AAF055B3-1F95-4ABA-BFE4-A58320A820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607414" y="0"/>
            <a:ext cx="8584585" cy="6400798"/>
          </a:xfrm>
          <a:prstGeom prst="rect">
            <a:avLst/>
          </a:prstGeom>
          <a:gradFill>
            <a:gsLst>
              <a:gs pos="0">
                <a:schemeClr val="accent1">
                  <a:lumMod val="75000"/>
                  <a:alpha val="50000"/>
                </a:schemeClr>
              </a:gs>
              <a:gs pos="99000">
                <a:srgbClr val="000000">
                  <a:alpha val="65000"/>
                </a:srgb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Freeform: Shape 25">
            <a:extLst>
              <a:ext uri="{FF2B5EF4-FFF2-40B4-BE49-F238E27FC236}">
                <a16:creationId xmlns:a16="http://schemas.microsoft.com/office/drawing/2014/main" id="{835682F0-7BC6-4526-8BFA-58EA002C80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1348001" y="892771"/>
            <a:ext cx="4675167" cy="5009112"/>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43000">
                <a:schemeClr val="accent1">
                  <a:lumMod val="60000"/>
                  <a:lumOff val="40000"/>
                  <a:alpha val="0"/>
                </a:schemeClr>
              </a:gs>
              <a:gs pos="100000">
                <a:schemeClr val="accent1">
                  <a:alpha val="2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Title 2">
            <a:extLst>
              <a:ext uri="{FF2B5EF4-FFF2-40B4-BE49-F238E27FC236}">
                <a16:creationId xmlns:a16="http://schemas.microsoft.com/office/drawing/2014/main" id="{19243381-42D1-41A5-A3A6-C9C2F990232C}"/>
              </a:ext>
            </a:extLst>
          </p:cNvPr>
          <p:cNvSpPr>
            <a:spLocks noGrp="1"/>
          </p:cNvSpPr>
          <p:nvPr>
            <p:ph type="title"/>
          </p:nvPr>
        </p:nvSpPr>
        <p:spPr>
          <a:xfrm>
            <a:off x="4221803" y="1173479"/>
            <a:ext cx="6598597" cy="2336483"/>
          </a:xfrm>
        </p:spPr>
        <p:txBody>
          <a:bodyPr vert="horz" lIns="91440" tIns="45720" rIns="91440" bIns="45720" rtlCol="0" anchor="b">
            <a:normAutofit/>
          </a:bodyPr>
          <a:lstStyle/>
          <a:p>
            <a:r>
              <a:rPr lang="en-US" sz="4800" b="1" dirty="0">
                <a:solidFill>
                  <a:srgbClr val="FFFFFF"/>
                </a:solidFill>
                <a:latin typeface="Montserrat"/>
              </a:rPr>
              <a:t>Glen Pearson</a:t>
            </a:r>
          </a:p>
        </p:txBody>
      </p:sp>
      <p:sp>
        <p:nvSpPr>
          <p:cNvPr id="2" name="Text Placeholder 1">
            <a:extLst>
              <a:ext uri="{FF2B5EF4-FFF2-40B4-BE49-F238E27FC236}">
                <a16:creationId xmlns:a16="http://schemas.microsoft.com/office/drawing/2014/main" id="{5A5B1F13-AC04-4372-BB77-E7030413E9D2}"/>
              </a:ext>
            </a:extLst>
          </p:cNvPr>
          <p:cNvSpPr>
            <a:spLocks noGrp="1"/>
          </p:cNvSpPr>
          <p:nvPr>
            <p:ph type="body" sz="quarter" idx="15"/>
          </p:nvPr>
        </p:nvSpPr>
        <p:spPr>
          <a:xfrm>
            <a:off x="4221803" y="3758499"/>
            <a:ext cx="6598597" cy="1741549"/>
          </a:xfrm>
        </p:spPr>
        <p:txBody>
          <a:bodyPr vert="horz" wrap="square" lIns="91440" tIns="45720" rIns="91440" bIns="45720" rtlCol="0" anchor="t">
            <a:normAutofit/>
          </a:bodyPr>
          <a:lstStyle/>
          <a:p>
            <a:r>
              <a:rPr lang="en-US" sz="2800" dirty="0">
                <a:solidFill>
                  <a:srgbClr val="FFFFFF"/>
                </a:solidFill>
                <a:latin typeface="Montserrat Medium"/>
              </a:rPr>
              <a:t>Orange High School  - Model 4 </a:t>
            </a:r>
          </a:p>
        </p:txBody>
      </p:sp>
      <p:sp>
        <p:nvSpPr>
          <p:cNvPr id="28" name="Rectangle 27">
            <a:extLst>
              <a:ext uri="{FF2B5EF4-FFF2-40B4-BE49-F238E27FC236}">
                <a16:creationId xmlns:a16="http://schemas.microsoft.com/office/drawing/2014/main" id="{1F0DF0F3-0179-4A8A-92E0-932C473DA5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3389" y="13127"/>
            <a:ext cx="3620804" cy="6387672"/>
          </a:xfrm>
          <a:prstGeom prst="rect">
            <a:avLst/>
          </a:prstGeom>
          <a:gradFill>
            <a:gsLst>
              <a:gs pos="25000">
                <a:schemeClr val="accent1">
                  <a:lumMod val="75000"/>
                  <a:alpha val="0"/>
                </a:schemeClr>
              </a:gs>
              <a:gs pos="100000">
                <a:srgbClr val="000000">
                  <a:alpha val="50000"/>
                </a:srgb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5" descr="A picture containing person, person, crowd&#10;&#10;Description automatically generated">
            <a:extLst>
              <a:ext uri="{FF2B5EF4-FFF2-40B4-BE49-F238E27FC236}">
                <a16:creationId xmlns:a16="http://schemas.microsoft.com/office/drawing/2014/main" id="{2EF534DA-1661-4A19-8E24-FA09577C7009}"/>
              </a:ext>
            </a:extLst>
          </p:cNvPr>
          <p:cNvPicPr>
            <a:picLocks noChangeAspect="1"/>
          </p:cNvPicPr>
          <p:nvPr/>
        </p:nvPicPr>
        <p:blipFill rotWithShape="1">
          <a:blip r:embed="rId3"/>
          <a:srcRect l="18207" r="18209" b="1"/>
          <a:stretch/>
        </p:blipFill>
        <p:spPr>
          <a:xfrm>
            <a:off x="1037820" y="896184"/>
            <a:ext cx="2569597" cy="5051526"/>
          </a:xfrm>
          <a:custGeom>
            <a:avLst/>
            <a:gdLst/>
            <a:ahLst/>
            <a:cxnLst/>
            <a:rect l="l" t="t" r="r" b="b"/>
            <a:pathLst>
              <a:path w="2569597" h="5051526">
                <a:moveTo>
                  <a:pt x="2525763" y="0"/>
                </a:moveTo>
                <a:lnTo>
                  <a:pt x="2569597" y="2214"/>
                </a:lnTo>
                <a:lnTo>
                  <a:pt x="2569597" y="5049313"/>
                </a:lnTo>
                <a:lnTo>
                  <a:pt x="2525763" y="5051526"/>
                </a:lnTo>
                <a:cubicBezTo>
                  <a:pt x="1130823" y="5051526"/>
                  <a:pt x="0" y="3920703"/>
                  <a:pt x="0" y="2525763"/>
                </a:cubicBezTo>
                <a:cubicBezTo>
                  <a:pt x="0" y="1130823"/>
                  <a:pt x="1130823" y="0"/>
                  <a:pt x="2525763" y="0"/>
                </a:cubicBezTo>
                <a:close/>
              </a:path>
            </a:pathLst>
          </a:custGeom>
        </p:spPr>
      </p:pic>
    </p:spTree>
    <p:extLst>
      <p:ext uri="{BB962C8B-B14F-4D97-AF65-F5344CB8AC3E}">
        <p14:creationId xmlns:p14="http://schemas.microsoft.com/office/powerpoint/2010/main" val="2437090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4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5EACD468-65C4-4240-B598-78EC2A956E1F}"/>
              </a:ext>
            </a:extLst>
          </p:cNvPr>
          <p:cNvSpPr/>
          <p:nvPr/>
        </p:nvSpPr>
        <p:spPr>
          <a:xfrm rot="10800000" flipH="1" flipV="1">
            <a:off x="327053" y="687022"/>
            <a:ext cx="11864947" cy="1077218"/>
          </a:xfrm>
          <a:prstGeom prst="rect">
            <a:avLst/>
          </a:prstGeom>
        </p:spPr>
        <p:txBody>
          <a:bodyPr wrap="square" lIns="91440" tIns="45720" rIns="91440" bIns="45720" anchor="t">
            <a:spAutoFit/>
          </a:bodyPr>
          <a:lstStyle/>
          <a:p>
            <a:r>
              <a:rPr lang="en-AU" sz="3200" b="1" dirty="0">
                <a:solidFill>
                  <a:schemeClr val="bg1"/>
                </a:solidFill>
                <a:latin typeface="Montserrat"/>
              </a:rPr>
              <a:t>Model 4: Orange High School – Youth Engagement Strategy</a:t>
            </a:r>
          </a:p>
        </p:txBody>
      </p:sp>
      <p:pic>
        <p:nvPicPr>
          <p:cNvPr id="27" name="Picture Placeholder 33" descr="Staircase">
            <a:extLst>
              <a:ext uri="{FF2B5EF4-FFF2-40B4-BE49-F238E27FC236}">
                <a16:creationId xmlns:a16="http://schemas.microsoft.com/office/drawing/2014/main" id="{26153F71-0C86-4F45-82D3-09F17EDBC75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22" b="22"/>
          <a:stretch/>
        </p:blipFill>
        <p:spPr>
          <a:xfrm>
            <a:off x="261321" y="2197144"/>
            <a:ext cx="2784072" cy="1992611"/>
          </a:xfrm>
          <a:prstGeom prst="rect">
            <a:avLst/>
          </a:prstGeom>
        </p:spPr>
      </p:pic>
      <p:sp>
        <p:nvSpPr>
          <p:cNvPr id="33" name="Text Placeholder 29">
            <a:extLst>
              <a:ext uri="{FF2B5EF4-FFF2-40B4-BE49-F238E27FC236}">
                <a16:creationId xmlns:a16="http://schemas.microsoft.com/office/drawing/2014/main" id="{64554969-9CBC-4D45-85E4-A98F53F7C412}"/>
              </a:ext>
            </a:extLst>
          </p:cNvPr>
          <p:cNvSpPr txBox="1">
            <a:spLocks/>
          </p:cNvSpPr>
          <p:nvPr/>
        </p:nvSpPr>
        <p:spPr>
          <a:xfrm>
            <a:off x="206730" y="4253313"/>
            <a:ext cx="2627312" cy="2089150"/>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AU" sz="1800" dirty="0">
                <a:solidFill>
                  <a:schemeClr val="bg1"/>
                </a:solidFill>
                <a:latin typeface="Montserrat"/>
              </a:rPr>
              <a:t>Twelve Year 10 students targeted due to school disengagement.</a:t>
            </a:r>
          </a:p>
        </p:txBody>
      </p:sp>
      <p:sp>
        <p:nvSpPr>
          <p:cNvPr id="34" name="Text Placeholder 30">
            <a:extLst>
              <a:ext uri="{FF2B5EF4-FFF2-40B4-BE49-F238E27FC236}">
                <a16:creationId xmlns:a16="http://schemas.microsoft.com/office/drawing/2014/main" id="{B25C3976-09FC-FF45-93B4-E5387184AA74}"/>
              </a:ext>
            </a:extLst>
          </p:cNvPr>
          <p:cNvSpPr txBox="1">
            <a:spLocks/>
          </p:cNvSpPr>
          <p:nvPr/>
        </p:nvSpPr>
        <p:spPr>
          <a:xfrm>
            <a:off x="3134080" y="4253313"/>
            <a:ext cx="2740025" cy="2089150"/>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AU" sz="1800" dirty="0">
                <a:solidFill>
                  <a:schemeClr val="bg1"/>
                </a:solidFill>
                <a:latin typeface="Montserrat"/>
              </a:rPr>
              <a:t>TAFE NSW - One day per week for a term. A taste of nine different courses. The ultimate work experience!</a:t>
            </a:r>
          </a:p>
        </p:txBody>
      </p:sp>
      <p:sp>
        <p:nvSpPr>
          <p:cNvPr id="35" name="Text Placeholder 31">
            <a:extLst>
              <a:ext uri="{FF2B5EF4-FFF2-40B4-BE49-F238E27FC236}">
                <a16:creationId xmlns:a16="http://schemas.microsoft.com/office/drawing/2014/main" id="{C54F14AA-AB8E-C141-97AB-0492111AB81F}"/>
              </a:ext>
            </a:extLst>
          </p:cNvPr>
          <p:cNvSpPr txBox="1">
            <a:spLocks/>
          </p:cNvSpPr>
          <p:nvPr/>
        </p:nvSpPr>
        <p:spPr>
          <a:xfrm>
            <a:off x="6129692" y="4253313"/>
            <a:ext cx="2628900" cy="2089150"/>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AU" sz="1800" dirty="0">
                <a:solidFill>
                  <a:schemeClr val="bg1"/>
                </a:solidFill>
                <a:latin typeface="Montserrat"/>
              </a:rPr>
              <a:t>Intensive day with Skillset  resume(CV) writing, mock interviews and applying for jobs.</a:t>
            </a:r>
          </a:p>
        </p:txBody>
      </p:sp>
      <p:sp>
        <p:nvSpPr>
          <p:cNvPr id="36" name="Text Placeholder 32">
            <a:extLst>
              <a:ext uri="{FF2B5EF4-FFF2-40B4-BE49-F238E27FC236}">
                <a16:creationId xmlns:a16="http://schemas.microsoft.com/office/drawing/2014/main" id="{78958DFE-754B-D046-8213-57F7A374A32E}"/>
              </a:ext>
            </a:extLst>
          </p:cNvPr>
          <p:cNvSpPr txBox="1">
            <a:spLocks/>
          </p:cNvSpPr>
          <p:nvPr/>
        </p:nvSpPr>
        <p:spPr>
          <a:xfrm>
            <a:off x="9091967" y="4253313"/>
            <a:ext cx="2627313" cy="2089150"/>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AU" sz="1800" dirty="0">
                <a:solidFill>
                  <a:schemeClr val="bg1"/>
                </a:solidFill>
                <a:latin typeface="Montserrat"/>
              </a:rPr>
              <a:t>Student workplace immersion for one week. Industry area of interest.</a:t>
            </a:r>
          </a:p>
        </p:txBody>
      </p:sp>
      <p:pic>
        <p:nvPicPr>
          <p:cNvPr id="37" name="Picture Placeholder 7">
            <a:extLst>
              <a:ext uri="{FF2B5EF4-FFF2-40B4-BE49-F238E27FC236}">
                <a16:creationId xmlns:a16="http://schemas.microsoft.com/office/drawing/2014/main" id="{86435502-CD90-C646-8348-90B1D191FAD3}"/>
              </a:ext>
            </a:extLst>
          </p:cNvPr>
          <p:cNvPicPr>
            <a:picLocks noChangeAspect="1"/>
          </p:cNvPicPr>
          <p:nvPr/>
        </p:nvPicPr>
        <p:blipFill>
          <a:blip r:embed="rId4"/>
          <a:srcRect l="3631" r="3631"/>
          <a:stretch>
            <a:fillRect/>
          </a:stretch>
        </p:blipFill>
        <p:spPr>
          <a:xfrm>
            <a:off x="3222941" y="2197144"/>
            <a:ext cx="2784072" cy="1992611"/>
          </a:xfrm>
          <a:prstGeom prst="rect">
            <a:avLst/>
          </a:prstGeom>
        </p:spPr>
      </p:pic>
      <p:pic>
        <p:nvPicPr>
          <p:cNvPr id="38" name="Picture Placeholder 10">
            <a:extLst>
              <a:ext uri="{FF2B5EF4-FFF2-40B4-BE49-F238E27FC236}">
                <a16:creationId xmlns:a16="http://schemas.microsoft.com/office/drawing/2014/main" id="{A3D70971-490F-A446-8CFE-E4409CE8AF87}"/>
              </a:ext>
            </a:extLst>
          </p:cNvPr>
          <p:cNvPicPr>
            <a:picLocks noChangeAspect="1"/>
          </p:cNvPicPr>
          <p:nvPr/>
        </p:nvPicPr>
        <p:blipFill>
          <a:blip r:embed="rId5"/>
          <a:srcRect l="3037" r="3037"/>
          <a:stretch>
            <a:fillRect/>
          </a:stretch>
        </p:blipFill>
        <p:spPr>
          <a:xfrm>
            <a:off x="9146182" y="2202029"/>
            <a:ext cx="2784072" cy="1951002"/>
          </a:xfrm>
          <a:prstGeom prst="rect">
            <a:avLst/>
          </a:prstGeom>
        </p:spPr>
      </p:pic>
      <p:pic>
        <p:nvPicPr>
          <p:cNvPr id="39" name="Picture Placeholder 13">
            <a:extLst>
              <a:ext uri="{FF2B5EF4-FFF2-40B4-BE49-F238E27FC236}">
                <a16:creationId xmlns:a16="http://schemas.microsoft.com/office/drawing/2014/main" id="{35FBD125-4F95-334E-8845-31CE24F82E17}"/>
              </a:ext>
            </a:extLst>
          </p:cNvPr>
          <p:cNvPicPr>
            <a:picLocks noChangeAspect="1"/>
          </p:cNvPicPr>
          <p:nvPr/>
        </p:nvPicPr>
        <p:blipFill>
          <a:blip r:embed="rId6"/>
          <a:srcRect l="3603" r="3603"/>
          <a:stretch>
            <a:fillRect/>
          </a:stretch>
        </p:blipFill>
        <p:spPr>
          <a:xfrm>
            <a:off x="6184561" y="2197144"/>
            <a:ext cx="2784072" cy="1992611"/>
          </a:xfrm>
          <a:prstGeom prst="rect">
            <a:avLst/>
          </a:prstGeom>
        </p:spPr>
      </p:pic>
    </p:spTree>
    <p:extLst>
      <p:ext uri="{BB962C8B-B14F-4D97-AF65-F5344CB8AC3E}">
        <p14:creationId xmlns:p14="http://schemas.microsoft.com/office/powerpoint/2010/main" val="1153173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50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fade">
                                      <p:cBhvr>
                                        <p:cTn id="17" dur="500"/>
                                        <p:tgtEl>
                                          <p:spTgt spid="3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fade">
                                      <p:cBhvr>
                                        <p:cTn id="22"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p:bldP spid="35" grpId="0"/>
      <p:bldP spid="3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1BC34B1-D7F7-44BB-9900-AC65EC2A58D4}"/>
              </a:ext>
            </a:extLst>
          </p:cNvPr>
          <p:cNvSpPr/>
          <p:nvPr/>
        </p:nvSpPr>
        <p:spPr>
          <a:xfrm>
            <a:off x="459967" y="960657"/>
            <a:ext cx="9238660" cy="830997"/>
          </a:xfrm>
          <a:prstGeom prst="rect">
            <a:avLst/>
          </a:prstGeom>
        </p:spPr>
        <p:txBody>
          <a:bodyPr wrap="square" lIns="91440" tIns="45720" rIns="91440" bIns="45720" anchor="t">
            <a:spAutoFit/>
          </a:bodyPr>
          <a:lstStyle/>
          <a:p>
            <a:r>
              <a:rPr lang="en-GB" sz="4800" b="1" dirty="0">
                <a:solidFill>
                  <a:schemeClr val="bg1"/>
                </a:solidFill>
                <a:latin typeface="Montserrat"/>
              </a:rPr>
              <a:t>Positive student impacts</a:t>
            </a:r>
            <a:endParaRPr lang="en-AU" sz="4800" b="1" dirty="0">
              <a:solidFill>
                <a:schemeClr val="bg1"/>
              </a:solidFill>
              <a:latin typeface="Montserrat"/>
            </a:endParaRPr>
          </a:p>
        </p:txBody>
      </p:sp>
      <p:graphicFrame>
        <p:nvGraphicFramePr>
          <p:cNvPr id="5" name="Content Placeholder 4">
            <a:extLst>
              <a:ext uri="{FF2B5EF4-FFF2-40B4-BE49-F238E27FC236}">
                <a16:creationId xmlns:a16="http://schemas.microsoft.com/office/drawing/2014/main" id="{135ACA8C-FB32-41E1-B8CB-F5916BDB4CCB}"/>
              </a:ext>
            </a:extLst>
          </p:cNvPr>
          <p:cNvGraphicFramePr>
            <a:graphicFrameLocks/>
          </p:cNvGraphicFramePr>
          <p:nvPr>
            <p:extLst>
              <p:ext uri="{D42A27DB-BD31-4B8C-83A1-F6EECF244321}">
                <p14:modId xmlns:p14="http://schemas.microsoft.com/office/powerpoint/2010/main" val="2635158048"/>
              </p:ext>
            </p:extLst>
          </p:nvPr>
        </p:nvGraphicFramePr>
        <p:xfrm>
          <a:off x="637106" y="2413339"/>
          <a:ext cx="10931235" cy="39381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27047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B24B7A1-B18C-4D8F-9A44-CFC7C51C1D35}"/>
              </a:ext>
            </a:extLst>
          </p:cNvPr>
          <p:cNvSpPr>
            <a:spLocks noGrp="1"/>
          </p:cNvSpPr>
          <p:nvPr>
            <p:ph type="body" sz="quarter" idx="15"/>
          </p:nvPr>
        </p:nvSpPr>
        <p:spPr>
          <a:xfrm>
            <a:off x="1182674" y="2356752"/>
            <a:ext cx="4748569" cy="2144495"/>
          </a:xfrm>
          <a:ln>
            <a:noFill/>
          </a:ln>
        </p:spPr>
        <p:txBody>
          <a:bodyPr vert="horz" wrap="square" lIns="0" tIns="45720" rIns="91440" bIns="45720" rtlCol="0" anchor="t">
            <a:noAutofit/>
          </a:bodyPr>
          <a:lstStyle/>
          <a:p>
            <a:r>
              <a:rPr lang="en-AU" sz="1800" dirty="0">
                <a:latin typeface="Montserrat SemiBold"/>
              </a:rPr>
              <a:t>Projects were broadly grouped into 4 models:</a:t>
            </a:r>
          </a:p>
          <a:p>
            <a:pPr marL="285750" indent="-285750">
              <a:buFont typeface="Arial" panose="020B0604020202020204" pitchFamily="34" charset="0"/>
              <a:buChar char="•"/>
            </a:pPr>
            <a:r>
              <a:rPr lang="en-AU" sz="1800" dirty="0">
                <a:solidFill>
                  <a:srgbClr val="CE0036"/>
                </a:solidFill>
                <a:latin typeface="Montserrat SemiBold"/>
              </a:rPr>
              <a:t>In school projects developing capabilities</a:t>
            </a:r>
          </a:p>
          <a:p>
            <a:pPr marL="285750" indent="-285750">
              <a:buFont typeface="Arial" panose="020B0604020202020204" pitchFamily="34" charset="0"/>
              <a:buChar char="•"/>
            </a:pPr>
            <a:r>
              <a:rPr lang="en-AU" sz="1800" dirty="0">
                <a:solidFill>
                  <a:srgbClr val="6AA9E1"/>
                </a:solidFill>
                <a:latin typeface="Montserrat SemiBold"/>
              </a:rPr>
              <a:t>Discovery, exploration, and broadening aspirations</a:t>
            </a:r>
          </a:p>
          <a:p>
            <a:pPr marL="285750" indent="-285750">
              <a:buFont typeface="Arial" panose="020B0604020202020204" pitchFamily="34" charset="0"/>
              <a:buChar char="•"/>
            </a:pPr>
            <a:r>
              <a:rPr lang="en-AU" sz="1800" dirty="0">
                <a:solidFill>
                  <a:srgbClr val="FFC000"/>
                </a:solidFill>
                <a:latin typeface="Montserrat SemiBold"/>
              </a:rPr>
              <a:t>Engagement, motivation and inspiration</a:t>
            </a:r>
          </a:p>
          <a:p>
            <a:pPr marL="285750" indent="-285750">
              <a:buFont typeface="Arial" panose="020B0604020202020204" pitchFamily="34" charset="0"/>
              <a:buChar char="•"/>
            </a:pPr>
            <a:r>
              <a:rPr lang="en-AU" sz="1800" dirty="0">
                <a:solidFill>
                  <a:srgbClr val="00B050"/>
                </a:solidFill>
                <a:latin typeface="Montserrat SemiBold"/>
              </a:rPr>
              <a:t>Skills training and work readiness</a:t>
            </a:r>
            <a:endParaRPr lang="en-AU" sz="1800" dirty="0">
              <a:latin typeface="Montserrat SemiBold"/>
            </a:endParaRPr>
          </a:p>
          <a:p>
            <a:r>
              <a:rPr lang="en-AU" sz="1800" i="1" dirty="0">
                <a:latin typeface="Montserrat SemiBold"/>
              </a:rPr>
              <a:t>Schools invited to test these models with resources and mentoring</a:t>
            </a:r>
          </a:p>
          <a:p>
            <a:endParaRPr lang="en-AU" sz="1400" dirty="0"/>
          </a:p>
        </p:txBody>
      </p:sp>
      <p:sp>
        <p:nvSpPr>
          <p:cNvPr id="3" name="Title 2">
            <a:extLst>
              <a:ext uri="{FF2B5EF4-FFF2-40B4-BE49-F238E27FC236}">
                <a16:creationId xmlns:a16="http://schemas.microsoft.com/office/drawing/2014/main" id="{A8BCCA1F-CC97-47B8-878D-96E6FC8922FF}"/>
              </a:ext>
            </a:extLst>
          </p:cNvPr>
          <p:cNvSpPr>
            <a:spLocks noGrp="1"/>
          </p:cNvSpPr>
          <p:nvPr>
            <p:ph type="title"/>
          </p:nvPr>
        </p:nvSpPr>
        <p:spPr>
          <a:xfrm>
            <a:off x="371474" y="797445"/>
            <a:ext cx="9587701" cy="1198654"/>
          </a:xfrm>
        </p:spPr>
        <p:txBody>
          <a:bodyPr/>
          <a:lstStyle/>
          <a:p>
            <a:r>
              <a:rPr lang="en-AU" sz="4800" b="1" dirty="0">
                <a:latin typeface="Montserrat"/>
              </a:rPr>
              <a:t>Developing and applying the models in 2021</a:t>
            </a:r>
          </a:p>
        </p:txBody>
      </p:sp>
      <mc:AlternateContent xmlns:mc="http://schemas.openxmlformats.org/markup-compatibility/2006" xmlns:am3d="http://schemas.microsoft.com/office/drawing/2017/model3d">
        <mc:Choice Requires="am3d">
          <p:graphicFrame>
            <p:nvGraphicFramePr>
              <p:cNvPr id="4" name="3D Model 3">
                <a:extLst>
                  <a:ext uri="{FF2B5EF4-FFF2-40B4-BE49-F238E27FC236}">
                    <a16:creationId xmlns:a16="http://schemas.microsoft.com/office/drawing/2014/main" id="{65E87C46-2E73-4A12-A6CC-7A9A16BB95AB}"/>
                  </a:ext>
                </a:extLst>
              </p:cNvPr>
              <p:cNvGraphicFramePr>
                <a:graphicFrameLocks noChangeAspect="1"/>
              </p:cNvGraphicFramePr>
              <p:nvPr>
                <p:extLst>
                  <p:ext uri="{D42A27DB-BD31-4B8C-83A1-F6EECF244321}">
                    <p14:modId xmlns:p14="http://schemas.microsoft.com/office/powerpoint/2010/main" val="2369831164"/>
                  </p:ext>
                </p:extLst>
              </p:nvPr>
            </p:nvGraphicFramePr>
            <p:xfrm rot="1980000">
              <a:off x="7078592" y="1697374"/>
              <a:ext cx="4245588" cy="4445588"/>
            </p:xfrm>
            <a:graphic>
              <a:graphicData uri="http://schemas.microsoft.com/office/drawing/2017/model3d">
                <am3d:model3d r:embed="rId3">
                  <am3d:spPr>
                    <a:xfrm rot="1980000">
                      <a:off x="0" y="0"/>
                      <a:ext cx="4245588" cy="4445588"/>
                    </a:xfrm>
                    <a:prstGeom prst="rect">
                      <a:avLst/>
                    </a:prstGeom>
                  </am3d:spPr>
                  <am3d:camera>
                    <am3d:pos x="0" y="0" z="75104504"/>
                    <am3d:up dx="0" dy="36000000" dz="0"/>
                    <am3d:lookAt x="0" y="0" z="0"/>
                    <am3d:perspective fov="2700000"/>
                  </am3d:camera>
                  <am3d:trans>
                    <am3d:meterPerModelUnit n="2631125" d="1000000"/>
                    <am3d:preTrans dx="-2913910" dy="112607" dz="-18942157"/>
                    <am3d:scale>
                      <am3d:sx n="1000000" d="1000000"/>
                      <am3d:sy n="1000000" d="1000000"/>
                      <am3d:sz n="1000000" d="1000000"/>
                    </am3d:scale>
                    <am3d:rot ax="1067529" ay="2472822" az="716329"/>
                    <am3d:postTrans dx="0" dy="0" dz="0"/>
                  </am3d:trans>
                  <am3d:raster rName="Office3DRenderer" rVer="16.0.8326">
                    <am3d:blip r:embed="rId4"/>
                  </am3d:raster>
                  <am3d:objViewport viewportSz="541866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4" name="3D Model 3">
                <a:extLst>
                  <a:ext uri="{FF2B5EF4-FFF2-40B4-BE49-F238E27FC236}">
                    <a16:creationId xmlns:a16="http://schemas.microsoft.com/office/drawing/2014/main" id="{65E87C46-2E73-4A12-A6CC-7A9A16BB95AB}"/>
                  </a:ext>
                </a:extLst>
              </p:cNvPr>
              <p:cNvPicPr>
                <a:picLocks noGrp="1" noRot="1" noChangeAspect="1" noMove="1" noResize="1" noEditPoints="1" noAdjustHandles="1" noChangeArrowheads="1" noChangeShapeType="1" noCrop="1"/>
              </p:cNvPicPr>
              <p:nvPr/>
            </p:nvPicPr>
            <p:blipFill>
              <a:blip r:embed="rId5"/>
              <a:stretch>
                <a:fillRect/>
              </a:stretch>
            </p:blipFill>
            <p:spPr>
              <a:xfrm rot="1980000">
                <a:off x="7078592" y="1697374"/>
                <a:ext cx="4245588" cy="4445588"/>
              </a:xfrm>
              <a:prstGeom prst="rect">
                <a:avLst/>
              </a:prstGeom>
            </p:spPr>
          </p:pic>
        </mc:Fallback>
      </mc:AlternateContent>
    </p:spTree>
    <p:extLst>
      <p:ext uri="{BB962C8B-B14F-4D97-AF65-F5344CB8AC3E}">
        <p14:creationId xmlns:p14="http://schemas.microsoft.com/office/powerpoint/2010/main" val="100880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mph" presetSubtype="128" accel="10000" decel="10000" fill="hold" nodeType="clickEffect">
                                  <p:stCondLst>
                                    <p:cond delay="0"/>
                                  </p:stCondLst>
                                  <p:childTnLst>
                                    <p:animRot by="21600000">
                                      <p:cBhvr>
                                        <p:cTn id="6" dur="20000" fill="hold"/>
                                        <p:tgtEl>
                                          <p:spTgt spid="4"/>
                                        </p:tgtEl>
                                        <p:attrNameLst>
                                          <p:attrName>3d.view.rotation.y</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5EACD468-65C4-4240-B598-78EC2A956E1F}"/>
              </a:ext>
            </a:extLst>
          </p:cNvPr>
          <p:cNvSpPr/>
          <p:nvPr/>
        </p:nvSpPr>
        <p:spPr>
          <a:xfrm rot="10800000" flipH="1" flipV="1">
            <a:off x="382137" y="1029322"/>
            <a:ext cx="11809863" cy="830997"/>
          </a:xfrm>
          <a:prstGeom prst="rect">
            <a:avLst/>
          </a:prstGeom>
        </p:spPr>
        <p:txBody>
          <a:bodyPr wrap="square" lIns="91440" tIns="45720" rIns="91440" bIns="45720" anchor="t">
            <a:spAutoFit/>
          </a:bodyPr>
          <a:lstStyle/>
          <a:p>
            <a:r>
              <a:rPr lang="en-AU" sz="4800" b="1" dirty="0">
                <a:solidFill>
                  <a:schemeClr val="bg1"/>
                </a:solidFill>
                <a:latin typeface="Montserrat"/>
              </a:rPr>
              <a:t>Value of being a mentor</a:t>
            </a:r>
          </a:p>
        </p:txBody>
      </p:sp>
      <p:sp>
        <p:nvSpPr>
          <p:cNvPr id="4" name="TextBox 3">
            <a:extLst>
              <a:ext uri="{FF2B5EF4-FFF2-40B4-BE49-F238E27FC236}">
                <a16:creationId xmlns:a16="http://schemas.microsoft.com/office/drawing/2014/main" id="{F15577BD-D05D-3742-BB2D-09CBC2EF38B4}"/>
              </a:ext>
            </a:extLst>
          </p:cNvPr>
          <p:cNvSpPr txBox="1"/>
          <p:nvPr/>
        </p:nvSpPr>
        <p:spPr>
          <a:xfrm>
            <a:off x="782187" y="2177866"/>
            <a:ext cx="5980563" cy="4401205"/>
          </a:xfrm>
          <a:prstGeom prst="rect">
            <a:avLst/>
          </a:prstGeom>
          <a:noFill/>
        </p:spPr>
        <p:txBody>
          <a:bodyPr wrap="square" lIns="91440" tIns="45720" rIns="91440" bIns="45720" rtlCol="0" anchor="t">
            <a:spAutoFit/>
          </a:bodyPr>
          <a:lstStyle/>
          <a:p>
            <a:pPr marL="457200" indent="-457200">
              <a:buFont typeface="Arial" panose="020B0604020202020204" pitchFamily="34" charset="0"/>
              <a:buChar char="•"/>
            </a:pPr>
            <a:r>
              <a:rPr lang="en-US" sz="2800" dirty="0">
                <a:solidFill>
                  <a:schemeClr val="bg1"/>
                </a:solidFill>
                <a:latin typeface="Montserrat Light"/>
              </a:rPr>
              <a:t>Networking between New South Wales city and regional schools</a:t>
            </a:r>
            <a:br>
              <a:rPr lang="en-US" sz="2800" dirty="0">
                <a:latin typeface="Montserrat Light"/>
              </a:rPr>
            </a:br>
            <a:endParaRPr lang="en-US" sz="2800" dirty="0">
              <a:solidFill>
                <a:schemeClr val="bg1"/>
              </a:solidFill>
              <a:latin typeface="Montserrat Light"/>
            </a:endParaRPr>
          </a:p>
          <a:p>
            <a:pPr marL="457200" indent="-457200">
              <a:buFont typeface="Arial" panose="020B0604020202020204" pitchFamily="34" charset="0"/>
              <a:buChar char="•"/>
            </a:pPr>
            <a:r>
              <a:rPr lang="en-US" sz="2800" dirty="0">
                <a:solidFill>
                  <a:schemeClr val="bg1"/>
                </a:solidFill>
                <a:latin typeface="Montserrat Light"/>
              </a:rPr>
              <a:t>Learning about transition programs and workplace engagement</a:t>
            </a:r>
            <a:br>
              <a:rPr lang="en-US" sz="2800" dirty="0">
                <a:latin typeface="Montserrat Light"/>
              </a:rPr>
            </a:br>
            <a:endParaRPr lang="en-US" sz="2800" dirty="0">
              <a:solidFill>
                <a:schemeClr val="bg1"/>
              </a:solidFill>
              <a:latin typeface="Montserrat Light"/>
            </a:endParaRPr>
          </a:p>
          <a:p>
            <a:pPr marL="457200" indent="-457200">
              <a:buFont typeface="Arial" panose="020B0604020202020204" pitchFamily="34" charset="0"/>
              <a:buChar char="•"/>
            </a:pPr>
            <a:r>
              <a:rPr lang="en-US" sz="2800" dirty="0">
                <a:solidFill>
                  <a:schemeClr val="bg1"/>
                </a:solidFill>
                <a:latin typeface="Montserrat Light"/>
              </a:rPr>
              <a:t>Remote opportunities and COVID-19 innovations</a:t>
            </a:r>
          </a:p>
        </p:txBody>
      </p:sp>
      <p:sp>
        <p:nvSpPr>
          <p:cNvPr id="16" name="Speech Bubble: Oval 3">
            <a:extLst>
              <a:ext uri="{FF2B5EF4-FFF2-40B4-BE49-F238E27FC236}">
                <a16:creationId xmlns:a16="http://schemas.microsoft.com/office/drawing/2014/main" id="{113DFC81-6300-B84B-B79F-C6C0E78B9E1A}"/>
              </a:ext>
            </a:extLst>
          </p:cNvPr>
          <p:cNvSpPr/>
          <p:nvPr/>
        </p:nvSpPr>
        <p:spPr>
          <a:xfrm>
            <a:off x="7603949" y="1121655"/>
            <a:ext cx="3999929" cy="3301508"/>
          </a:xfrm>
          <a:prstGeom prst="wedgeEllipseCallout">
            <a:avLst/>
          </a:prstGeom>
          <a:solidFill>
            <a:srgbClr val="CE0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latin typeface="Montserrat" pitchFamily="2" charset="77"/>
              </a:rPr>
              <a:t>The mentor role </a:t>
            </a:r>
          </a:p>
          <a:p>
            <a:pPr algn="ctr"/>
            <a:r>
              <a:rPr lang="en-GB" sz="1600" dirty="0">
                <a:latin typeface="Montserrat" pitchFamily="2" charset="77"/>
              </a:rPr>
              <a:t>was one of upskilling and being a sounding board for ideas.</a:t>
            </a:r>
          </a:p>
        </p:txBody>
      </p:sp>
      <p:sp>
        <p:nvSpPr>
          <p:cNvPr id="17" name="TextBox 16">
            <a:extLst>
              <a:ext uri="{FF2B5EF4-FFF2-40B4-BE49-F238E27FC236}">
                <a16:creationId xmlns:a16="http://schemas.microsoft.com/office/drawing/2014/main" id="{6952A194-B43A-484A-B756-201C69198B00}"/>
              </a:ext>
            </a:extLst>
          </p:cNvPr>
          <p:cNvSpPr txBox="1"/>
          <p:nvPr/>
        </p:nvSpPr>
        <p:spPr>
          <a:xfrm>
            <a:off x="8229600" y="2044983"/>
            <a:ext cx="839585" cy="923330"/>
          </a:xfrm>
          <a:prstGeom prst="rect">
            <a:avLst/>
          </a:prstGeom>
          <a:noFill/>
        </p:spPr>
        <p:txBody>
          <a:bodyPr wrap="square" rtlCol="0">
            <a:spAutoFit/>
          </a:bodyPr>
          <a:lstStyle/>
          <a:p>
            <a:r>
              <a:rPr lang="en-US" sz="5400" b="1" dirty="0">
                <a:solidFill>
                  <a:schemeClr val="bg1"/>
                </a:solidFill>
                <a:latin typeface="Montserrat" pitchFamily="2" charset="77"/>
              </a:rPr>
              <a:t>“</a:t>
            </a:r>
          </a:p>
        </p:txBody>
      </p:sp>
      <p:sp>
        <p:nvSpPr>
          <p:cNvPr id="18" name="TextBox 17">
            <a:extLst>
              <a:ext uri="{FF2B5EF4-FFF2-40B4-BE49-F238E27FC236}">
                <a16:creationId xmlns:a16="http://schemas.microsoft.com/office/drawing/2014/main" id="{4FD55ACB-84B0-E542-BC0D-3EBA13F16E7D}"/>
              </a:ext>
            </a:extLst>
          </p:cNvPr>
          <p:cNvSpPr txBox="1"/>
          <p:nvPr/>
        </p:nvSpPr>
        <p:spPr>
          <a:xfrm>
            <a:off x="10031656" y="2910906"/>
            <a:ext cx="717176" cy="923330"/>
          </a:xfrm>
          <a:prstGeom prst="rect">
            <a:avLst/>
          </a:prstGeom>
          <a:noFill/>
        </p:spPr>
        <p:txBody>
          <a:bodyPr wrap="square" rtlCol="0">
            <a:spAutoFit/>
          </a:bodyPr>
          <a:lstStyle/>
          <a:p>
            <a:r>
              <a:rPr lang="en-US" sz="5400" b="1" dirty="0">
                <a:solidFill>
                  <a:schemeClr val="bg1"/>
                </a:solidFill>
                <a:latin typeface="Montserrat" pitchFamily="2" charset="77"/>
              </a:rPr>
              <a:t>”</a:t>
            </a:r>
          </a:p>
        </p:txBody>
      </p:sp>
    </p:spTree>
    <p:extLst>
      <p:ext uri="{BB962C8B-B14F-4D97-AF65-F5344CB8AC3E}">
        <p14:creationId xmlns:p14="http://schemas.microsoft.com/office/powerpoint/2010/main" val="3309910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A5B1F13-AC04-4372-BB77-E7030413E9D2}"/>
              </a:ext>
            </a:extLst>
          </p:cNvPr>
          <p:cNvSpPr>
            <a:spLocks noGrp="1"/>
          </p:cNvSpPr>
          <p:nvPr>
            <p:ph type="body" sz="quarter" idx="15"/>
          </p:nvPr>
        </p:nvSpPr>
        <p:spPr>
          <a:xfrm>
            <a:off x="6361343" y="3099529"/>
            <a:ext cx="4636034" cy="516067"/>
          </a:xfrm>
        </p:spPr>
        <p:txBody>
          <a:bodyPr vert="horz" wrap="square" lIns="0" tIns="45720" rIns="91440" bIns="45720" rtlCol="0" anchor="t">
            <a:noAutofit/>
          </a:bodyPr>
          <a:lstStyle/>
          <a:p>
            <a:r>
              <a:rPr lang="en-AU" sz="2800" dirty="0">
                <a:latin typeface="Montserrat Medium"/>
              </a:rPr>
              <a:t>Futures Advisor – Lindfield Learning Village</a:t>
            </a:r>
            <a:endParaRPr lang="en-US" sz="2800" dirty="0">
              <a:latin typeface="Montserrat Medium"/>
            </a:endParaRPr>
          </a:p>
        </p:txBody>
      </p:sp>
      <p:sp>
        <p:nvSpPr>
          <p:cNvPr id="3" name="Title 2">
            <a:extLst>
              <a:ext uri="{FF2B5EF4-FFF2-40B4-BE49-F238E27FC236}">
                <a16:creationId xmlns:a16="http://schemas.microsoft.com/office/drawing/2014/main" id="{19243381-42D1-41A5-A3A6-C9C2F990232C}"/>
              </a:ext>
            </a:extLst>
          </p:cNvPr>
          <p:cNvSpPr>
            <a:spLocks noGrp="1"/>
          </p:cNvSpPr>
          <p:nvPr>
            <p:ph type="title"/>
          </p:nvPr>
        </p:nvSpPr>
        <p:spPr>
          <a:xfrm>
            <a:off x="6228760" y="1935814"/>
            <a:ext cx="4986928" cy="1107996"/>
          </a:xfrm>
        </p:spPr>
        <p:txBody>
          <a:bodyPr/>
          <a:lstStyle/>
          <a:p>
            <a:r>
              <a:rPr lang="en-AU" b="1" dirty="0">
                <a:latin typeface="Montserrat" pitchFamily="2" charset="77"/>
              </a:rPr>
              <a:t>Matt Dolan</a:t>
            </a:r>
          </a:p>
        </p:txBody>
      </p:sp>
      <p:sp>
        <p:nvSpPr>
          <p:cNvPr id="5" name="Oval 4">
            <a:extLst>
              <a:ext uri="{FF2B5EF4-FFF2-40B4-BE49-F238E27FC236}">
                <a16:creationId xmlns:a16="http://schemas.microsoft.com/office/drawing/2014/main" id="{67DB784C-A530-BF4B-BD53-63EB0D90182D}"/>
              </a:ext>
            </a:extLst>
          </p:cNvPr>
          <p:cNvSpPr/>
          <p:nvPr/>
        </p:nvSpPr>
        <p:spPr>
          <a:xfrm>
            <a:off x="766762" y="1585820"/>
            <a:ext cx="3948113" cy="3948113"/>
          </a:xfrm>
          <a:prstGeom prst="ellipse">
            <a:avLst/>
          </a:prstGeom>
          <a:blipFill>
            <a:blip r:embed="rId3"/>
            <a:stretch>
              <a:fillRect/>
            </a:stretch>
          </a:blipFill>
          <a:ln w="104775" cap="rnd">
            <a:solidFill>
              <a:srgbClr val="CE003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576238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5E46F47-463F-5F43-A8AE-128BA8057FEF}"/>
              </a:ext>
            </a:extLst>
          </p:cNvPr>
          <p:cNvSpPr/>
          <p:nvPr/>
        </p:nvSpPr>
        <p:spPr>
          <a:xfrm>
            <a:off x="3766783" y="0"/>
            <a:ext cx="8425218" cy="6858000"/>
          </a:xfrm>
          <a:prstGeom prst="rect">
            <a:avLst/>
          </a:prstGeom>
          <a:solidFill>
            <a:srgbClr val="031E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5">
            <a:extLst>
              <a:ext uri="{FF2B5EF4-FFF2-40B4-BE49-F238E27FC236}">
                <a16:creationId xmlns:a16="http://schemas.microsoft.com/office/drawing/2014/main" id="{FFE69814-47F7-2E4F-BC04-C02D4839BB42}"/>
              </a:ext>
            </a:extLst>
          </p:cNvPr>
          <p:cNvSpPr>
            <a:spLocks noGrp="1"/>
          </p:cNvSpPr>
          <p:nvPr>
            <p:ph type="title"/>
          </p:nvPr>
        </p:nvSpPr>
        <p:spPr>
          <a:xfrm>
            <a:off x="1009589" y="829002"/>
            <a:ext cx="11476263" cy="498470"/>
          </a:xfrm>
        </p:spPr>
        <p:txBody>
          <a:bodyPr/>
          <a:lstStyle/>
          <a:p>
            <a:r>
              <a:rPr lang="en-AU" b="1" dirty="0">
                <a:latin typeface="Montserrat" pitchFamily="2" charset="77"/>
                <a:cs typeface="Calibri Light"/>
              </a:rPr>
              <a:t>Uncovering the </a:t>
            </a:r>
            <a:r>
              <a:rPr lang="en-AU" b="1" i="1" dirty="0">
                <a:latin typeface="Montserrat" pitchFamily="2" charset="77"/>
                <a:cs typeface="Calibri Light"/>
              </a:rPr>
              <a:t>How</a:t>
            </a:r>
            <a:r>
              <a:rPr lang="en-AU" b="1" dirty="0">
                <a:latin typeface="Montserrat" pitchFamily="2" charset="77"/>
                <a:cs typeface="Calibri Light"/>
              </a:rPr>
              <a:t>  - The Quadrant</a:t>
            </a:r>
          </a:p>
        </p:txBody>
      </p:sp>
      <p:sp>
        <p:nvSpPr>
          <p:cNvPr id="15" name="Text Placeholder 6">
            <a:extLst>
              <a:ext uri="{FF2B5EF4-FFF2-40B4-BE49-F238E27FC236}">
                <a16:creationId xmlns:a16="http://schemas.microsoft.com/office/drawing/2014/main" id="{626DBA11-40B2-B749-8937-E7896C595BA3}"/>
              </a:ext>
            </a:extLst>
          </p:cNvPr>
          <p:cNvSpPr>
            <a:spLocks noGrp="1"/>
          </p:cNvSpPr>
          <p:nvPr>
            <p:ph type="body" sz="quarter" idx="15"/>
          </p:nvPr>
        </p:nvSpPr>
        <p:spPr>
          <a:xfrm>
            <a:off x="3530952" y="1395785"/>
            <a:ext cx="11482386" cy="537824"/>
          </a:xfrm>
        </p:spPr>
        <p:txBody>
          <a:bodyPr vert="horz" wrap="square" lIns="0" tIns="45720" rIns="91440" bIns="45720" rtlCol="0" anchor="t">
            <a:noAutofit/>
          </a:bodyPr>
          <a:lstStyle/>
          <a:p>
            <a:r>
              <a:rPr lang="en-AU" dirty="0">
                <a:latin typeface="Montserrat SemiBold"/>
              </a:rPr>
              <a:t>Matt Dolan – Lindfield Learning Village </a:t>
            </a:r>
          </a:p>
        </p:txBody>
      </p:sp>
      <p:grpSp>
        <p:nvGrpSpPr>
          <p:cNvPr id="16" name="Group 15">
            <a:extLst>
              <a:ext uri="{FF2B5EF4-FFF2-40B4-BE49-F238E27FC236}">
                <a16:creationId xmlns:a16="http://schemas.microsoft.com/office/drawing/2014/main" id="{D594DB37-7130-584A-B6E2-BB5D20A9DA28}"/>
              </a:ext>
            </a:extLst>
          </p:cNvPr>
          <p:cNvGrpSpPr/>
          <p:nvPr/>
        </p:nvGrpSpPr>
        <p:grpSpPr>
          <a:xfrm>
            <a:off x="1301716" y="1985234"/>
            <a:ext cx="6936391" cy="4565219"/>
            <a:chOff x="1828798" y="2489598"/>
            <a:chExt cx="4857749" cy="2851545"/>
          </a:xfrm>
        </p:grpSpPr>
        <p:sp>
          <p:nvSpPr>
            <p:cNvPr id="17" name="Rectangle 16">
              <a:extLst>
                <a:ext uri="{FF2B5EF4-FFF2-40B4-BE49-F238E27FC236}">
                  <a16:creationId xmlns:a16="http://schemas.microsoft.com/office/drawing/2014/main" id="{C06F7DE7-69E6-3F40-8548-1D4A5BD4D2F5}"/>
                </a:ext>
              </a:extLst>
            </p:cNvPr>
            <p:cNvSpPr/>
            <p:nvPr/>
          </p:nvSpPr>
          <p:spPr>
            <a:xfrm>
              <a:off x="4329110" y="3971926"/>
              <a:ext cx="2357436" cy="1369217"/>
            </a:xfrm>
            <a:prstGeom prst="rect">
              <a:avLst/>
            </a:prstGeom>
          </p:spPr>
          <p:style>
            <a:lnRef idx="2">
              <a:schemeClr val="dk1"/>
            </a:lnRef>
            <a:fillRef idx="1">
              <a:schemeClr val="lt1"/>
            </a:fillRef>
            <a:effectRef idx="0">
              <a:schemeClr val="dk1"/>
            </a:effectRef>
            <a:fontRef idx="minor">
              <a:schemeClr val="dk1"/>
            </a:fontRef>
          </p:style>
          <p:txBody>
            <a:bodyPr lIns="91440" tIns="45720" rIns="91440" bIns="45720" rtlCol="0" anchor="ctr"/>
            <a:lstStyle/>
            <a:p>
              <a:pPr algn="ctr"/>
              <a:r>
                <a:rPr lang="en-US" sz="1200" dirty="0">
                  <a:latin typeface="Montserrat" pitchFamily="2" charset="77"/>
                  <a:cs typeface="Calibri"/>
                </a:rPr>
                <a:t>Entrepreneur</a:t>
              </a:r>
              <a:endParaRPr lang="en-US" sz="1200" dirty="0">
                <a:latin typeface="Montserrat" pitchFamily="2" charset="77"/>
              </a:endParaRPr>
            </a:p>
          </p:txBody>
        </p:sp>
        <p:sp>
          <p:nvSpPr>
            <p:cNvPr id="19" name="Rectangle 18">
              <a:extLst>
                <a:ext uri="{FF2B5EF4-FFF2-40B4-BE49-F238E27FC236}">
                  <a16:creationId xmlns:a16="http://schemas.microsoft.com/office/drawing/2014/main" id="{FD9F4BB6-BCE7-6949-936D-7B14FAFE4089}"/>
                </a:ext>
              </a:extLst>
            </p:cNvPr>
            <p:cNvSpPr/>
            <p:nvPr/>
          </p:nvSpPr>
          <p:spPr>
            <a:xfrm>
              <a:off x="4329111" y="2489598"/>
              <a:ext cx="2357436" cy="1369217"/>
            </a:xfrm>
            <a:prstGeom prst="rect">
              <a:avLst/>
            </a:prstGeom>
          </p:spPr>
          <p:style>
            <a:lnRef idx="2">
              <a:schemeClr val="dk1"/>
            </a:lnRef>
            <a:fillRef idx="1">
              <a:schemeClr val="lt1"/>
            </a:fillRef>
            <a:effectRef idx="0">
              <a:schemeClr val="dk1"/>
            </a:effectRef>
            <a:fontRef idx="minor">
              <a:schemeClr val="dk1"/>
            </a:fontRef>
          </p:style>
          <p:txBody>
            <a:bodyPr lIns="91440" tIns="45720" rIns="91440" bIns="45720" rtlCol="0" anchor="ctr"/>
            <a:lstStyle/>
            <a:p>
              <a:pPr algn="ctr"/>
              <a:r>
                <a:rPr lang="en-US" sz="1200" dirty="0">
                  <a:latin typeface="Montserrat" pitchFamily="2" charset="77"/>
                  <a:cs typeface="Calibri"/>
                </a:rPr>
                <a:t>Community</a:t>
              </a:r>
              <a:endParaRPr lang="en-US" sz="1200" dirty="0">
                <a:latin typeface="Montserrat" pitchFamily="2" charset="77"/>
              </a:endParaRPr>
            </a:p>
          </p:txBody>
        </p:sp>
        <p:sp>
          <p:nvSpPr>
            <p:cNvPr id="20" name="Rectangle 19">
              <a:extLst>
                <a:ext uri="{FF2B5EF4-FFF2-40B4-BE49-F238E27FC236}">
                  <a16:creationId xmlns:a16="http://schemas.microsoft.com/office/drawing/2014/main" id="{56574DD2-8311-7344-B640-8A4578BEB32C}"/>
                </a:ext>
              </a:extLst>
            </p:cNvPr>
            <p:cNvSpPr/>
            <p:nvPr/>
          </p:nvSpPr>
          <p:spPr>
            <a:xfrm>
              <a:off x="1828798" y="3971926"/>
              <a:ext cx="2357436" cy="1369217"/>
            </a:xfrm>
            <a:prstGeom prst="rect">
              <a:avLst/>
            </a:prstGeom>
          </p:spPr>
          <p:style>
            <a:lnRef idx="2">
              <a:schemeClr val="dk1"/>
            </a:lnRef>
            <a:fillRef idx="1">
              <a:schemeClr val="lt1"/>
            </a:fillRef>
            <a:effectRef idx="0">
              <a:schemeClr val="dk1"/>
            </a:effectRef>
            <a:fontRef idx="minor">
              <a:schemeClr val="dk1"/>
            </a:fontRef>
          </p:style>
          <p:txBody>
            <a:bodyPr lIns="91440" tIns="45720" rIns="91440" bIns="45720" rtlCol="0" anchor="ctr"/>
            <a:lstStyle/>
            <a:p>
              <a:pPr algn="ctr"/>
              <a:r>
                <a:rPr lang="en-US" sz="1200" dirty="0">
                  <a:latin typeface="Montserrat" pitchFamily="2" charset="77"/>
                  <a:cs typeface="Calibri"/>
                </a:rPr>
                <a:t>Self-Management</a:t>
              </a:r>
              <a:endParaRPr lang="en-US" sz="1200" dirty="0">
                <a:latin typeface="Montserrat" pitchFamily="2" charset="77"/>
              </a:endParaRPr>
            </a:p>
          </p:txBody>
        </p:sp>
        <p:sp>
          <p:nvSpPr>
            <p:cNvPr id="23" name="Rectangle 22">
              <a:extLst>
                <a:ext uri="{FF2B5EF4-FFF2-40B4-BE49-F238E27FC236}">
                  <a16:creationId xmlns:a16="http://schemas.microsoft.com/office/drawing/2014/main" id="{B60EE0F9-69F9-DD4F-B760-5C211B7C8B48}"/>
                </a:ext>
              </a:extLst>
            </p:cNvPr>
            <p:cNvSpPr/>
            <p:nvPr/>
          </p:nvSpPr>
          <p:spPr>
            <a:xfrm>
              <a:off x="1828799" y="2489598"/>
              <a:ext cx="2357436" cy="1369217"/>
            </a:xfrm>
            <a:prstGeom prst="rect">
              <a:avLst/>
            </a:prstGeom>
          </p:spPr>
          <p:style>
            <a:lnRef idx="2">
              <a:schemeClr val="dk1"/>
            </a:lnRef>
            <a:fillRef idx="1">
              <a:schemeClr val="lt1"/>
            </a:fillRef>
            <a:effectRef idx="0">
              <a:schemeClr val="dk1"/>
            </a:effectRef>
            <a:fontRef idx="minor">
              <a:schemeClr val="dk1"/>
            </a:fontRef>
          </p:style>
          <p:txBody>
            <a:bodyPr lIns="91440" tIns="45720" rIns="91440" bIns="45720" rtlCol="0" anchor="ctr"/>
            <a:lstStyle/>
            <a:p>
              <a:pPr algn="ctr"/>
              <a:r>
                <a:rPr lang="en-US" sz="1200" dirty="0">
                  <a:latin typeface="Montserrat" pitchFamily="2" charset="77"/>
                  <a:cs typeface="Calibri"/>
                </a:rPr>
                <a:t>School Integration</a:t>
              </a:r>
              <a:endParaRPr lang="en-US" sz="1200" dirty="0">
                <a:latin typeface="Montserrat" pitchFamily="2" charset="77"/>
              </a:endParaRPr>
            </a:p>
          </p:txBody>
        </p:sp>
        <p:sp>
          <p:nvSpPr>
            <p:cNvPr id="24" name="Rectangle 23">
              <a:extLst>
                <a:ext uri="{FF2B5EF4-FFF2-40B4-BE49-F238E27FC236}">
                  <a16:creationId xmlns:a16="http://schemas.microsoft.com/office/drawing/2014/main" id="{A8809C37-5CD3-174D-B78E-3835FBEF7311}"/>
                </a:ext>
              </a:extLst>
            </p:cNvPr>
            <p:cNvSpPr/>
            <p:nvPr/>
          </p:nvSpPr>
          <p:spPr>
            <a:xfrm>
              <a:off x="3269455" y="3370659"/>
              <a:ext cx="2024062" cy="1083468"/>
            </a:xfrm>
            <a:prstGeom prst="rect">
              <a:avLst/>
            </a:prstGeom>
            <a:solidFill>
              <a:srgbClr val="CE003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Montserrat" pitchFamily="2" charset="77"/>
                  <a:cs typeface="Calibri"/>
                </a:rPr>
                <a:t>Student Voice</a:t>
              </a:r>
              <a:endParaRPr lang="en-US" dirty="0">
                <a:latin typeface="Montserrat" pitchFamily="2" charset="77"/>
              </a:endParaRPr>
            </a:p>
          </p:txBody>
        </p:sp>
      </p:grpSp>
      <p:sp>
        <p:nvSpPr>
          <p:cNvPr id="25" name="TextBox 24">
            <a:extLst>
              <a:ext uri="{FF2B5EF4-FFF2-40B4-BE49-F238E27FC236}">
                <a16:creationId xmlns:a16="http://schemas.microsoft.com/office/drawing/2014/main" id="{DBAC9CE7-8223-BC4A-A1CD-304260323C94}"/>
              </a:ext>
            </a:extLst>
          </p:cNvPr>
          <p:cNvSpPr txBox="1"/>
          <p:nvPr/>
        </p:nvSpPr>
        <p:spPr>
          <a:xfrm>
            <a:off x="8646055" y="2025006"/>
            <a:ext cx="2610028"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dirty="0">
                <a:solidFill>
                  <a:schemeClr val="bg1"/>
                </a:solidFill>
                <a:latin typeface="Montserrat" pitchFamily="2" charset="77"/>
                <a:cs typeface="Calibri"/>
              </a:rPr>
              <a:t>Every student is telling their own story – We are just characters</a:t>
            </a:r>
          </a:p>
        </p:txBody>
      </p:sp>
      <p:sp>
        <p:nvSpPr>
          <p:cNvPr id="26" name="TextBox 25">
            <a:extLst>
              <a:ext uri="{FF2B5EF4-FFF2-40B4-BE49-F238E27FC236}">
                <a16:creationId xmlns:a16="http://schemas.microsoft.com/office/drawing/2014/main" id="{54ED1EE4-433F-1847-959F-729D3989E231}"/>
              </a:ext>
            </a:extLst>
          </p:cNvPr>
          <p:cNvSpPr txBox="1"/>
          <p:nvPr/>
        </p:nvSpPr>
        <p:spPr>
          <a:xfrm>
            <a:off x="8627305" y="3461008"/>
            <a:ext cx="2610028"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dirty="0">
                <a:solidFill>
                  <a:schemeClr val="bg1"/>
                </a:solidFill>
                <a:latin typeface="Montserrat" pitchFamily="2" charset="77"/>
                <a:cs typeface="Calibri"/>
              </a:rPr>
              <a:t>Providing students with greater ownership over their own journey by upskilling them</a:t>
            </a:r>
          </a:p>
        </p:txBody>
      </p:sp>
    </p:spTree>
    <p:extLst>
      <p:ext uri="{BB962C8B-B14F-4D97-AF65-F5344CB8AC3E}">
        <p14:creationId xmlns:p14="http://schemas.microsoft.com/office/powerpoint/2010/main" val="712965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5E46F47-463F-5F43-A8AE-128BA8057FEF}"/>
              </a:ext>
            </a:extLst>
          </p:cNvPr>
          <p:cNvSpPr/>
          <p:nvPr/>
        </p:nvSpPr>
        <p:spPr>
          <a:xfrm>
            <a:off x="3766783" y="0"/>
            <a:ext cx="8425218" cy="6858000"/>
          </a:xfrm>
          <a:prstGeom prst="rect">
            <a:avLst/>
          </a:prstGeom>
          <a:solidFill>
            <a:srgbClr val="031E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5">
            <a:extLst>
              <a:ext uri="{FF2B5EF4-FFF2-40B4-BE49-F238E27FC236}">
                <a16:creationId xmlns:a16="http://schemas.microsoft.com/office/drawing/2014/main" id="{FFE69814-47F7-2E4F-BC04-C02D4839BB42}"/>
              </a:ext>
            </a:extLst>
          </p:cNvPr>
          <p:cNvSpPr>
            <a:spLocks noGrp="1"/>
          </p:cNvSpPr>
          <p:nvPr>
            <p:ph type="title"/>
          </p:nvPr>
        </p:nvSpPr>
        <p:spPr>
          <a:xfrm>
            <a:off x="1009589" y="829002"/>
            <a:ext cx="11476263" cy="498470"/>
          </a:xfrm>
        </p:spPr>
        <p:txBody>
          <a:bodyPr/>
          <a:lstStyle/>
          <a:p>
            <a:r>
              <a:rPr lang="en-AU" b="1" dirty="0">
                <a:latin typeface="Montserrat" pitchFamily="2" charset="77"/>
                <a:cs typeface="Calibri Light"/>
              </a:rPr>
              <a:t>Apply The Quadrant – Case Study</a:t>
            </a:r>
          </a:p>
        </p:txBody>
      </p:sp>
      <p:sp>
        <p:nvSpPr>
          <p:cNvPr id="15" name="Text Placeholder 6">
            <a:extLst>
              <a:ext uri="{FF2B5EF4-FFF2-40B4-BE49-F238E27FC236}">
                <a16:creationId xmlns:a16="http://schemas.microsoft.com/office/drawing/2014/main" id="{626DBA11-40B2-B749-8937-E7896C595BA3}"/>
              </a:ext>
            </a:extLst>
          </p:cNvPr>
          <p:cNvSpPr>
            <a:spLocks noGrp="1"/>
          </p:cNvSpPr>
          <p:nvPr>
            <p:ph type="body" sz="quarter" idx="15"/>
          </p:nvPr>
        </p:nvSpPr>
        <p:spPr>
          <a:xfrm>
            <a:off x="3530952" y="1395785"/>
            <a:ext cx="11482386" cy="537824"/>
          </a:xfrm>
        </p:spPr>
        <p:txBody>
          <a:bodyPr vert="horz" wrap="square" lIns="0" tIns="45720" rIns="91440" bIns="45720" rtlCol="0" anchor="t">
            <a:noAutofit/>
          </a:bodyPr>
          <a:lstStyle/>
          <a:p>
            <a:r>
              <a:rPr lang="en-AU" dirty="0">
                <a:latin typeface="Montserrat SemiBold"/>
              </a:rPr>
              <a:t>Matt Dolan – Lindfield Learning Village </a:t>
            </a:r>
          </a:p>
        </p:txBody>
      </p:sp>
      <p:sp>
        <p:nvSpPr>
          <p:cNvPr id="25" name="TextBox 24">
            <a:extLst>
              <a:ext uri="{FF2B5EF4-FFF2-40B4-BE49-F238E27FC236}">
                <a16:creationId xmlns:a16="http://schemas.microsoft.com/office/drawing/2014/main" id="{DBAC9CE7-8223-BC4A-A1CD-304260323C94}"/>
              </a:ext>
            </a:extLst>
          </p:cNvPr>
          <p:cNvSpPr txBox="1"/>
          <p:nvPr/>
        </p:nvSpPr>
        <p:spPr>
          <a:xfrm>
            <a:off x="8998059" y="1833308"/>
            <a:ext cx="261002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solidFill>
                  <a:schemeClr val="bg1"/>
                </a:solidFill>
                <a:latin typeface="Montserrat" pitchFamily="2" charset="77"/>
                <a:cs typeface="Calibri"/>
              </a:rPr>
              <a:t>Stage 5 Virtual Work Experience</a:t>
            </a:r>
          </a:p>
        </p:txBody>
      </p:sp>
      <p:sp>
        <p:nvSpPr>
          <p:cNvPr id="26" name="TextBox 25">
            <a:extLst>
              <a:ext uri="{FF2B5EF4-FFF2-40B4-BE49-F238E27FC236}">
                <a16:creationId xmlns:a16="http://schemas.microsoft.com/office/drawing/2014/main" id="{54ED1EE4-433F-1847-959F-729D3989E231}"/>
              </a:ext>
            </a:extLst>
          </p:cNvPr>
          <p:cNvSpPr txBox="1"/>
          <p:nvPr/>
        </p:nvSpPr>
        <p:spPr>
          <a:xfrm>
            <a:off x="8998059" y="2669760"/>
            <a:ext cx="2610028" cy="39703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solidFill>
                  <a:schemeClr val="bg1"/>
                </a:solidFill>
                <a:latin typeface="Montserrat"/>
                <a:cs typeface="Calibri"/>
              </a:rPr>
              <a:t>Purpose</a:t>
            </a:r>
            <a:r>
              <a:rPr lang="en-US" dirty="0">
                <a:solidFill>
                  <a:schemeClr val="bg1"/>
                </a:solidFill>
                <a:latin typeface="Montserrat"/>
                <a:cs typeface="Calibri"/>
              </a:rPr>
              <a:t>: Increase Exposure</a:t>
            </a:r>
            <a:endParaRPr lang="en-US" dirty="0">
              <a:solidFill>
                <a:schemeClr val="bg1"/>
              </a:solidFill>
            </a:endParaRPr>
          </a:p>
          <a:p>
            <a:pPr algn="ctr"/>
            <a:endParaRPr lang="en-US" dirty="0">
              <a:solidFill>
                <a:schemeClr val="bg1"/>
              </a:solidFill>
              <a:latin typeface="Montserrat"/>
              <a:cs typeface="Calibri"/>
            </a:endParaRPr>
          </a:p>
          <a:p>
            <a:pPr algn="ctr"/>
            <a:r>
              <a:rPr lang="en-US" dirty="0">
                <a:solidFill>
                  <a:schemeClr val="bg1"/>
                </a:solidFill>
                <a:latin typeface="Montserrat"/>
                <a:cs typeface="Calibri"/>
              </a:rPr>
              <a:t>Term 3, 2021</a:t>
            </a:r>
            <a:endParaRPr lang="en-US" dirty="0">
              <a:solidFill>
                <a:schemeClr val="bg1"/>
              </a:solidFill>
              <a:latin typeface="Montserrat"/>
            </a:endParaRPr>
          </a:p>
          <a:p>
            <a:pPr algn="ctr"/>
            <a:r>
              <a:rPr lang="en-US" dirty="0">
                <a:solidFill>
                  <a:schemeClr val="bg1"/>
                </a:solidFill>
                <a:latin typeface="Montserrat"/>
                <a:cs typeface="Calibri"/>
              </a:rPr>
              <a:t>During Sydney Lockdown</a:t>
            </a:r>
          </a:p>
          <a:p>
            <a:pPr algn="ctr"/>
            <a:r>
              <a:rPr lang="en-US" dirty="0">
                <a:solidFill>
                  <a:schemeClr val="bg1"/>
                </a:solidFill>
                <a:latin typeface="Montserrat"/>
                <a:cs typeface="Calibri"/>
              </a:rPr>
              <a:t>24 Industry Experts, 6x 2hr Learning Experiences</a:t>
            </a:r>
          </a:p>
          <a:p>
            <a:pPr algn="ctr"/>
            <a:endParaRPr lang="en-US" dirty="0">
              <a:solidFill>
                <a:srgbClr val="FFFFFF"/>
              </a:solidFill>
              <a:latin typeface="Montserrat" pitchFamily="2" charset="77"/>
              <a:cs typeface="Calibri"/>
            </a:endParaRPr>
          </a:p>
          <a:p>
            <a:pPr algn="ctr"/>
            <a:r>
              <a:rPr lang="en-US" b="1" dirty="0">
                <a:solidFill>
                  <a:schemeClr val="bg1"/>
                </a:solidFill>
                <a:latin typeface="Montserrat"/>
                <a:cs typeface="Calibri"/>
              </a:rPr>
              <a:t>97% felt more knowledgeable about the world of work</a:t>
            </a:r>
            <a:r>
              <a:rPr lang="en-US" dirty="0">
                <a:solidFill>
                  <a:schemeClr val="bg1"/>
                </a:solidFill>
                <a:latin typeface="Montserrat"/>
                <a:cs typeface="Calibri"/>
              </a:rPr>
              <a:t> </a:t>
            </a:r>
          </a:p>
        </p:txBody>
      </p:sp>
      <p:grpSp>
        <p:nvGrpSpPr>
          <p:cNvPr id="13" name="Group 12">
            <a:extLst>
              <a:ext uri="{FF2B5EF4-FFF2-40B4-BE49-F238E27FC236}">
                <a16:creationId xmlns:a16="http://schemas.microsoft.com/office/drawing/2014/main" id="{60D410EF-71CB-1241-84C4-C206B478AB6D}"/>
              </a:ext>
            </a:extLst>
          </p:cNvPr>
          <p:cNvGrpSpPr/>
          <p:nvPr/>
        </p:nvGrpSpPr>
        <p:grpSpPr>
          <a:xfrm>
            <a:off x="1187054" y="1906919"/>
            <a:ext cx="7227092" cy="4756546"/>
            <a:chOff x="1828798" y="2489598"/>
            <a:chExt cx="4857749" cy="2851545"/>
          </a:xfrm>
        </p:grpSpPr>
        <p:sp>
          <p:nvSpPr>
            <p:cNvPr id="18" name="Rectangle 17">
              <a:extLst>
                <a:ext uri="{FF2B5EF4-FFF2-40B4-BE49-F238E27FC236}">
                  <a16:creationId xmlns:a16="http://schemas.microsoft.com/office/drawing/2014/main" id="{9C4D96C3-610B-F94D-9224-E86354663AE2}"/>
                </a:ext>
              </a:extLst>
            </p:cNvPr>
            <p:cNvSpPr/>
            <p:nvPr/>
          </p:nvSpPr>
          <p:spPr>
            <a:xfrm>
              <a:off x="4329110" y="3971926"/>
              <a:ext cx="2357436" cy="1369217"/>
            </a:xfrm>
            <a:prstGeom prst="rect">
              <a:avLst/>
            </a:prstGeom>
          </p:spPr>
          <p:style>
            <a:lnRef idx="2">
              <a:schemeClr val="dk1"/>
            </a:lnRef>
            <a:fillRef idx="1">
              <a:schemeClr val="lt1"/>
            </a:fillRef>
            <a:effectRef idx="0">
              <a:schemeClr val="dk1"/>
            </a:effectRef>
            <a:fontRef idx="minor">
              <a:schemeClr val="dk1"/>
            </a:fontRef>
          </p:style>
          <p:txBody>
            <a:bodyPr lIns="91440" tIns="45720" rIns="91440" bIns="45720" rtlCol="0" anchor="ctr"/>
            <a:lstStyle/>
            <a:p>
              <a:pPr algn="ctr"/>
              <a:r>
                <a:rPr lang="en-US" sz="1200" dirty="0">
                  <a:latin typeface="Montserrat" pitchFamily="2" charset="77"/>
                  <a:cs typeface="Calibri"/>
                </a:rPr>
                <a:t>Entrepreneur</a:t>
              </a:r>
            </a:p>
            <a:p>
              <a:pPr algn="ctr"/>
              <a:r>
                <a:rPr lang="en-US" sz="1200" i="1" dirty="0">
                  <a:latin typeface="Montserrat" pitchFamily="2" charset="77"/>
                  <a:cs typeface="Calibri"/>
                </a:rPr>
                <a:t>Students needed to make something real and visible each week</a:t>
              </a:r>
              <a:endParaRPr lang="en-US" sz="1200" dirty="0">
                <a:latin typeface="Montserrat" pitchFamily="2" charset="77"/>
                <a:cs typeface="Calibri"/>
              </a:endParaRPr>
            </a:p>
          </p:txBody>
        </p:sp>
        <p:sp>
          <p:nvSpPr>
            <p:cNvPr id="21" name="Rectangle 20">
              <a:extLst>
                <a:ext uri="{FF2B5EF4-FFF2-40B4-BE49-F238E27FC236}">
                  <a16:creationId xmlns:a16="http://schemas.microsoft.com/office/drawing/2014/main" id="{48DF98BC-275A-D84D-9F96-1AF50D2BB7CE}"/>
                </a:ext>
              </a:extLst>
            </p:cNvPr>
            <p:cNvSpPr/>
            <p:nvPr/>
          </p:nvSpPr>
          <p:spPr>
            <a:xfrm>
              <a:off x="4329111" y="2489598"/>
              <a:ext cx="2357436" cy="1369217"/>
            </a:xfrm>
            <a:prstGeom prst="rect">
              <a:avLst/>
            </a:prstGeom>
          </p:spPr>
          <p:style>
            <a:lnRef idx="2">
              <a:schemeClr val="dk1"/>
            </a:lnRef>
            <a:fillRef idx="1">
              <a:schemeClr val="lt1"/>
            </a:fillRef>
            <a:effectRef idx="0">
              <a:schemeClr val="dk1"/>
            </a:effectRef>
            <a:fontRef idx="minor">
              <a:schemeClr val="dk1"/>
            </a:fontRef>
          </p:style>
          <p:txBody>
            <a:bodyPr lIns="91440" tIns="45720" rIns="91440" bIns="45720" rtlCol="0" anchor="ctr"/>
            <a:lstStyle/>
            <a:p>
              <a:pPr algn="ctr"/>
              <a:r>
                <a:rPr lang="en-US" sz="1200" dirty="0">
                  <a:latin typeface="Montserrat" pitchFamily="2" charset="77"/>
                  <a:cs typeface="Calibri"/>
                </a:rPr>
                <a:t>Community</a:t>
              </a:r>
            </a:p>
            <a:p>
              <a:pPr algn="ctr"/>
              <a:r>
                <a:rPr lang="en-US" sz="1200" i="1" dirty="0">
                  <a:latin typeface="Montserrat" pitchFamily="2" charset="77"/>
                  <a:cs typeface="Calibri"/>
                </a:rPr>
                <a:t>All industry experts were local to the school and had a connection</a:t>
              </a:r>
              <a:endParaRPr lang="en-US" sz="1200" dirty="0">
                <a:latin typeface="Montserrat" pitchFamily="2" charset="77"/>
                <a:cs typeface="Calibri"/>
              </a:endParaRPr>
            </a:p>
          </p:txBody>
        </p:sp>
        <p:sp>
          <p:nvSpPr>
            <p:cNvPr id="22" name="Rectangle 21">
              <a:extLst>
                <a:ext uri="{FF2B5EF4-FFF2-40B4-BE49-F238E27FC236}">
                  <a16:creationId xmlns:a16="http://schemas.microsoft.com/office/drawing/2014/main" id="{15FD2C46-9370-8D42-BEA5-A813AE5D2CA8}"/>
                </a:ext>
              </a:extLst>
            </p:cNvPr>
            <p:cNvSpPr/>
            <p:nvPr/>
          </p:nvSpPr>
          <p:spPr>
            <a:xfrm>
              <a:off x="1828798" y="3971926"/>
              <a:ext cx="2357436" cy="1369217"/>
            </a:xfrm>
            <a:prstGeom prst="rect">
              <a:avLst/>
            </a:prstGeom>
          </p:spPr>
          <p:style>
            <a:lnRef idx="2">
              <a:schemeClr val="dk1"/>
            </a:lnRef>
            <a:fillRef idx="1">
              <a:schemeClr val="lt1"/>
            </a:fillRef>
            <a:effectRef idx="0">
              <a:schemeClr val="dk1"/>
            </a:effectRef>
            <a:fontRef idx="minor">
              <a:schemeClr val="dk1"/>
            </a:fontRef>
          </p:style>
          <p:txBody>
            <a:bodyPr lIns="91440" tIns="45720" rIns="91440" bIns="45720" rtlCol="0" anchor="ctr"/>
            <a:lstStyle/>
            <a:p>
              <a:pPr algn="ctr"/>
              <a:r>
                <a:rPr lang="en-US" sz="1200" dirty="0">
                  <a:latin typeface="Montserrat" pitchFamily="2" charset="77"/>
                  <a:cs typeface="Calibri"/>
                </a:rPr>
                <a:t>Self-Management</a:t>
              </a:r>
            </a:p>
            <a:p>
              <a:pPr algn="ctr"/>
              <a:r>
                <a:rPr lang="en-US" sz="1200" i="1" dirty="0">
                  <a:latin typeface="Montserrat" pitchFamily="2" charset="77"/>
                  <a:cs typeface="Calibri"/>
                </a:rPr>
                <a:t>Key driving question was how do enterprise skills cross industries</a:t>
              </a:r>
              <a:endParaRPr lang="en-US" sz="1200" dirty="0">
                <a:latin typeface="Montserrat" pitchFamily="2" charset="77"/>
                <a:cs typeface="Calibri"/>
              </a:endParaRPr>
            </a:p>
          </p:txBody>
        </p:sp>
        <p:sp>
          <p:nvSpPr>
            <p:cNvPr id="27" name="Rectangle 26">
              <a:extLst>
                <a:ext uri="{FF2B5EF4-FFF2-40B4-BE49-F238E27FC236}">
                  <a16:creationId xmlns:a16="http://schemas.microsoft.com/office/drawing/2014/main" id="{CD41DF62-B3B4-AE4F-A495-EBC94E7F54EE}"/>
                </a:ext>
              </a:extLst>
            </p:cNvPr>
            <p:cNvSpPr/>
            <p:nvPr/>
          </p:nvSpPr>
          <p:spPr>
            <a:xfrm>
              <a:off x="1828799" y="2489598"/>
              <a:ext cx="2357436" cy="1369217"/>
            </a:xfrm>
            <a:prstGeom prst="rect">
              <a:avLst/>
            </a:prstGeom>
          </p:spPr>
          <p:style>
            <a:lnRef idx="2">
              <a:schemeClr val="dk1"/>
            </a:lnRef>
            <a:fillRef idx="1">
              <a:schemeClr val="lt1"/>
            </a:fillRef>
            <a:effectRef idx="0">
              <a:schemeClr val="dk1"/>
            </a:effectRef>
            <a:fontRef idx="minor">
              <a:schemeClr val="dk1"/>
            </a:fontRef>
          </p:style>
          <p:txBody>
            <a:bodyPr lIns="91440" tIns="45720" rIns="91440" bIns="45720" rtlCol="0" anchor="ctr"/>
            <a:lstStyle/>
            <a:p>
              <a:pPr algn="ctr"/>
              <a:r>
                <a:rPr lang="en-US" sz="1200" dirty="0">
                  <a:latin typeface="Montserrat" pitchFamily="2" charset="77"/>
                  <a:cs typeface="Calibri"/>
                </a:rPr>
                <a:t>School Integration</a:t>
              </a:r>
            </a:p>
            <a:p>
              <a:pPr algn="ctr"/>
              <a:r>
                <a:rPr lang="en-US" sz="1200" i="1" dirty="0">
                  <a:latin typeface="Montserrat" pitchFamily="2" charset="77"/>
                  <a:cs typeface="Calibri"/>
                </a:rPr>
                <a:t>Activities that specifically tied into KLA content</a:t>
              </a:r>
              <a:endParaRPr lang="en-US" sz="1200" dirty="0">
                <a:latin typeface="Montserrat" pitchFamily="2" charset="77"/>
                <a:cs typeface="Calibri"/>
              </a:endParaRPr>
            </a:p>
          </p:txBody>
        </p:sp>
        <p:sp>
          <p:nvSpPr>
            <p:cNvPr id="28" name="Rectangle 27">
              <a:extLst>
                <a:ext uri="{FF2B5EF4-FFF2-40B4-BE49-F238E27FC236}">
                  <a16:creationId xmlns:a16="http://schemas.microsoft.com/office/drawing/2014/main" id="{DFE5D3FA-3C86-6B4F-88C2-64C44B729284}"/>
                </a:ext>
              </a:extLst>
            </p:cNvPr>
            <p:cNvSpPr/>
            <p:nvPr/>
          </p:nvSpPr>
          <p:spPr>
            <a:xfrm>
              <a:off x="3269455" y="3370659"/>
              <a:ext cx="2024062" cy="1083468"/>
            </a:xfrm>
            <a:prstGeom prst="rect">
              <a:avLst/>
            </a:prstGeom>
            <a:solidFill>
              <a:srgbClr val="CE003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Montserrat" pitchFamily="2" charset="77"/>
                  <a:cs typeface="Calibri"/>
                </a:rPr>
                <a:t>Student Voice</a:t>
              </a:r>
              <a:endParaRPr lang="en-US" dirty="0">
                <a:latin typeface="Montserrat" pitchFamily="2" charset="77"/>
              </a:endParaRPr>
            </a:p>
          </p:txBody>
        </p:sp>
      </p:grpSp>
    </p:spTree>
    <p:extLst>
      <p:ext uri="{BB962C8B-B14F-4D97-AF65-F5344CB8AC3E}">
        <p14:creationId xmlns:p14="http://schemas.microsoft.com/office/powerpoint/2010/main" val="1772963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9">
            <a:extLst>
              <a:ext uri="{FF2B5EF4-FFF2-40B4-BE49-F238E27FC236}">
                <a16:creationId xmlns:a16="http://schemas.microsoft.com/office/drawing/2014/main" id="{9203DE33-2CD4-4CA8-9AF3-37C3B6513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11">
            <a:extLst>
              <a:ext uri="{FF2B5EF4-FFF2-40B4-BE49-F238E27FC236}">
                <a16:creationId xmlns:a16="http://schemas.microsoft.com/office/drawing/2014/main" id="{0AF57B88-1D4C-41FA-A761-EC1DD10C35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1100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3">
            <a:extLst>
              <a:ext uri="{FF2B5EF4-FFF2-40B4-BE49-F238E27FC236}">
                <a16:creationId xmlns:a16="http://schemas.microsoft.com/office/drawing/2014/main" id="{D2548F45-5164-4ABB-8212-7F293FDED8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9565" y="2659404"/>
            <a:ext cx="4355594" cy="4040742"/>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5" descr="Background pattern&#10;&#10;Description automatically generated">
            <a:extLst>
              <a:ext uri="{FF2B5EF4-FFF2-40B4-BE49-F238E27FC236}">
                <a16:creationId xmlns:a16="http://schemas.microsoft.com/office/drawing/2014/main" id="{67EB417D-5E97-4BBB-BE0E-7BD5EDDC9C17}"/>
              </a:ext>
            </a:extLst>
          </p:cNvPr>
          <p:cNvPicPr>
            <a:picLocks noGrp="1" noChangeAspect="1"/>
          </p:cNvPicPr>
          <p:nvPr>
            <p:ph type="pic" sz="quarter" idx="16"/>
          </p:nvPr>
        </p:nvPicPr>
        <p:blipFill rotWithShape="1">
          <a:blip r:embed="rId2"/>
          <a:srcRect l="5225" r="10810" b="-1"/>
          <a:stretch/>
        </p:blipFill>
        <p:spPr>
          <a:xfrm>
            <a:off x="4038599" y="10"/>
            <a:ext cx="8160026" cy="6875809"/>
          </a:xfrm>
          <a:prstGeom prst="rect">
            <a:avLst/>
          </a:prstGeom>
        </p:spPr>
      </p:pic>
      <p:sp>
        <p:nvSpPr>
          <p:cNvPr id="13" name="Freeform: Shape 15">
            <a:extLst>
              <a:ext uri="{FF2B5EF4-FFF2-40B4-BE49-F238E27FC236}">
                <a16:creationId xmlns:a16="http://schemas.microsoft.com/office/drawing/2014/main" id="{5E81CCFB-7BEF-4186-86FB-D09450B4D0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Title 2">
            <a:extLst>
              <a:ext uri="{FF2B5EF4-FFF2-40B4-BE49-F238E27FC236}">
                <a16:creationId xmlns:a16="http://schemas.microsoft.com/office/drawing/2014/main" id="{777E0F7E-C909-4D37-A884-761D6E79728F}"/>
              </a:ext>
            </a:extLst>
          </p:cNvPr>
          <p:cNvSpPr>
            <a:spLocks noGrp="1"/>
          </p:cNvSpPr>
          <p:nvPr>
            <p:ph type="title"/>
          </p:nvPr>
        </p:nvSpPr>
        <p:spPr>
          <a:xfrm>
            <a:off x="534473" y="2950387"/>
            <a:ext cx="3052293" cy="3531403"/>
          </a:xfrm>
        </p:spPr>
        <p:txBody>
          <a:bodyPr vert="horz" lIns="91440" tIns="45720" rIns="91440" bIns="45720" rtlCol="0" anchor="t">
            <a:normAutofit/>
          </a:bodyPr>
          <a:lstStyle/>
          <a:p>
            <a:pPr algn="r"/>
            <a:r>
              <a:rPr lang="en-US" sz="2000" b="1" dirty="0">
                <a:solidFill>
                  <a:srgbClr val="FFFFFF"/>
                </a:solidFill>
                <a:latin typeface="Montserrat Medium"/>
              </a:rPr>
              <a:t>Acknowledgement of Country</a:t>
            </a:r>
          </a:p>
        </p:txBody>
      </p:sp>
      <p:sp>
        <p:nvSpPr>
          <p:cNvPr id="2" name="Text Placeholder 1">
            <a:extLst>
              <a:ext uri="{FF2B5EF4-FFF2-40B4-BE49-F238E27FC236}">
                <a16:creationId xmlns:a16="http://schemas.microsoft.com/office/drawing/2014/main" id="{54D14B94-F6EA-4DA5-AEB8-AB3835362A96}"/>
              </a:ext>
            </a:extLst>
          </p:cNvPr>
          <p:cNvSpPr>
            <a:spLocks noGrp="1"/>
          </p:cNvSpPr>
          <p:nvPr>
            <p:ph type="body" sz="quarter" idx="15"/>
          </p:nvPr>
        </p:nvSpPr>
        <p:spPr>
          <a:xfrm>
            <a:off x="171995" y="743803"/>
            <a:ext cx="3414771" cy="1382392"/>
          </a:xfrm>
        </p:spPr>
        <p:txBody>
          <a:bodyPr vert="horz" lIns="91440" tIns="45720" rIns="91440" bIns="45720" rtlCol="0" anchor="b">
            <a:normAutofit/>
          </a:bodyPr>
          <a:lstStyle/>
          <a:p>
            <a:r>
              <a:rPr lang="en-US" sz="1700" dirty="0">
                <a:solidFill>
                  <a:srgbClr val="FFFFFF"/>
                </a:solidFill>
                <a:latin typeface="Montserrat"/>
              </a:rPr>
              <a:t>Image by artist 16 year old Sally Curnow  created in a Career Learning Immersion week Dubbo New South Wales</a:t>
            </a:r>
            <a:r>
              <a:rPr lang="en-US" sz="1700" dirty="0">
                <a:solidFill>
                  <a:srgbClr val="FFFFFF"/>
                </a:solidFill>
                <a:latin typeface="+mn-lt"/>
              </a:rPr>
              <a:t> </a:t>
            </a:r>
            <a:endParaRPr lang="en-US" dirty="0"/>
          </a:p>
        </p:txBody>
      </p:sp>
    </p:spTree>
    <p:extLst>
      <p:ext uri="{BB962C8B-B14F-4D97-AF65-F5344CB8AC3E}">
        <p14:creationId xmlns:p14="http://schemas.microsoft.com/office/powerpoint/2010/main" val="1336143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5E46F47-463F-5F43-A8AE-128BA8057FEF}"/>
              </a:ext>
            </a:extLst>
          </p:cNvPr>
          <p:cNvSpPr/>
          <p:nvPr/>
        </p:nvSpPr>
        <p:spPr>
          <a:xfrm>
            <a:off x="4586289" y="0"/>
            <a:ext cx="7605711" cy="6858000"/>
          </a:xfrm>
          <a:prstGeom prst="rect">
            <a:avLst/>
          </a:prstGeom>
          <a:solidFill>
            <a:srgbClr val="031E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 Placeholder 1">
            <a:extLst>
              <a:ext uri="{FF2B5EF4-FFF2-40B4-BE49-F238E27FC236}">
                <a16:creationId xmlns:a16="http://schemas.microsoft.com/office/drawing/2014/main" id="{11A3CA26-8ECC-4BC1-951D-5992F7C88E7F}"/>
              </a:ext>
            </a:extLst>
          </p:cNvPr>
          <p:cNvSpPr>
            <a:spLocks noGrp="1"/>
          </p:cNvSpPr>
          <p:nvPr>
            <p:ph type="body" sz="quarter" idx="15"/>
          </p:nvPr>
        </p:nvSpPr>
        <p:spPr>
          <a:xfrm>
            <a:off x="351522" y="877815"/>
            <a:ext cx="8205624" cy="3686511"/>
          </a:xfrm>
        </p:spPr>
        <p:txBody>
          <a:bodyPr vert="horz" wrap="square" lIns="0" tIns="45720" rIns="91440" bIns="45720" rtlCol="0" anchor="t">
            <a:noAutofit/>
          </a:bodyPr>
          <a:lstStyle/>
          <a:p>
            <a:r>
              <a:rPr lang="en-AU" sz="2800" dirty="0">
                <a:latin typeface="Montserrat SemiBold"/>
              </a:rPr>
              <a:t>COVID-19 impact and innovation</a:t>
            </a:r>
            <a:endParaRPr lang="en-US" sz="2800" dirty="0">
              <a:latin typeface="Montserrat SemiBold"/>
            </a:endParaRPr>
          </a:p>
        </p:txBody>
      </p:sp>
      <p:sp>
        <p:nvSpPr>
          <p:cNvPr id="7" name="TextBox 6">
            <a:extLst>
              <a:ext uri="{FF2B5EF4-FFF2-40B4-BE49-F238E27FC236}">
                <a16:creationId xmlns:a16="http://schemas.microsoft.com/office/drawing/2014/main" id="{636CEF8C-D666-5343-892D-89E783022191}"/>
              </a:ext>
            </a:extLst>
          </p:cNvPr>
          <p:cNvSpPr txBox="1"/>
          <p:nvPr/>
        </p:nvSpPr>
        <p:spPr>
          <a:xfrm>
            <a:off x="5464729" y="680106"/>
            <a:ext cx="564575" cy="1015663"/>
          </a:xfrm>
          <a:prstGeom prst="rect">
            <a:avLst/>
          </a:prstGeom>
          <a:noFill/>
        </p:spPr>
        <p:txBody>
          <a:bodyPr wrap="square" rtlCol="0">
            <a:spAutoFit/>
          </a:bodyPr>
          <a:lstStyle/>
          <a:p>
            <a:endParaRPr lang="en-US" sz="6000" b="1" dirty="0">
              <a:solidFill>
                <a:schemeClr val="bg1"/>
              </a:solidFill>
              <a:latin typeface="Montserrat" pitchFamily="2" charset="77"/>
            </a:endParaRPr>
          </a:p>
        </p:txBody>
      </p:sp>
      <p:sp>
        <p:nvSpPr>
          <p:cNvPr id="16" name="Content Placeholder 2">
            <a:extLst>
              <a:ext uri="{FF2B5EF4-FFF2-40B4-BE49-F238E27FC236}">
                <a16:creationId xmlns:a16="http://schemas.microsoft.com/office/drawing/2014/main" id="{44E7D572-FDB7-CA42-93C0-1FF1F352BA91}"/>
              </a:ext>
            </a:extLst>
          </p:cNvPr>
          <p:cNvSpPr txBox="1">
            <a:spLocks/>
          </p:cNvSpPr>
          <p:nvPr/>
        </p:nvSpPr>
        <p:spPr>
          <a:xfrm>
            <a:off x="5203896" y="1695769"/>
            <a:ext cx="7015178" cy="3694176"/>
          </a:xfrm>
          <a:prstGeom prst="rect">
            <a:avLst/>
          </a:prstGeom>
        </p:spPr>
        <p:txBody>
          <a:bodyPr>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AU" sz="2000" b="1" dirty="0">
                <a:solidFill>
                  <a:schemeClr val="bg1"/>
                </a:solidFill>
                <a:latin typeface="Montserrat" pitchFamily="2" charset="77"/>
              </a:rPr>
              <a:t>Some schools were </a:t>
            </a:r>
          </a:p>
          <a:p>
            <a:pPr marL="0" indent="0">
              <a:buNone/>
            </a:pPr>
            <a:r>
              <a:rPr lang="en-AU" sz="2000" b="1" dirty="0">
                <a:solidFill>
                  <a:schemeClr val="bg1"/>
                </a:solidFill>
                <a:latin typeface="Montserrat" pitchFamily="2" charset="77"/>
              </a:rPr>
              <a:t>stopped in their tracks:</a:t>
            </a:r>
          </a:p>
          <a:p>
            <a:pPr marL="0" indent="0">
              <a:buNone/>
            </a:pPr>
            <a:endParaRPr lang="en-AU" sz="2000" i="1" dirty="0">
              <a:solidFill>
                <a:schemeClr val="bg1"/>
              </a:solidFill>
              <a:latin typeface="Montserrat" pitchFamily="2" charset="77"/>
            </a:endParaRPr>
          </a:p>
          <a:p>
            <a:pPr marL="0" indent="0">
              <a:buNone/>
            </a:pPr>
            <a:endParaRPr lang="en-AU" sz="2000" b="1" dirty="0">
              <a:solidFill>
                <a:schemeClr val="bg1"/>
              </a:solidFill>
              <a:latin typeface="Montserrat" pitchFamily="2" charset="77"/>
            </a:endParaRPr>
          </a:p>
          <a:p>
            <a:pPr marL="0" indent="0">
              <a:buNone/>
            </a:pPr>
            <a:endParaRPr lang="en-AU" sz="2000" b="1" dirty="0">
              <a:solidFill>
                <a:schemeClr val="bg1"/>
              </a:solidFill>
              <a:latin typeface="Montserrat" pitchFamily="2" charset="77"/>
            </a:endParaRPr>
          </a:p>
          <a:p>
            <a:pPr marL="0" indent="0">
              <a:buNone/>
            </a:pPr>
            <a:endParaRPr lang="en-AU" sz="2000" b="1" dirty="0">
              <a:solidFill>
                <a:schemeClr val="bg1"/>
              </a:solidFill>
              <a:latin typeface="Montserrat" pitchFamily="2" charset="77"/>
            </a:endParaRPr>
          </a:p>
          <a:p>
            <a:pPr marL="0" indent="0">
              <a:buNone/>
            </a:pPr>
            <a:r>
              <a:rPr lang="en-AU" sz="2000" b="1" dirty="0">
                <a:solidFill>
                  <a:schemeClr val="bg1"/>
                </a:solidFill>
                <a:latin typeface="Montserrat" pitchFamily="2" charset="77"/>
              </a:rPr>
              <a:t>For others access to </a:t>
            </a:r>
          </a:p>
          <a:p>
            <a:pPr marL="0" indent="0">
              <a:buNone/>
            </a:pPr>
            <a:r>
              <a:rPr lang="en-AU" sz="2000" b="1" dirty="0">
                <a:solidFill>
                  <a:schemeClr val="bg1"/>
                </a:solidFill>
                <a:latin typeface="Montserrat" pitchFamily="2" charset="77"/>
              </a:rPr>
              <a:t>models reduced </a:t>
            </a:r>
          </a:p>
          <a:p>
            <a:pPr marL="0" indent="0">
              <a:buNone/>
            </a:pPr>
            <a:r>
              <a:rPr lang="en-AU" sz="2000" b="1" dirty="0">
                <a:solidFill>
                  <a:schemeClr val="bg1"/>
                </a:solidFill>
                <a:latin typeface="Montserrat" pitchFamily="2" charset="77"/>
              </a:rPr>
              <a:t>planning time and </a:t>
            </a:r>
          </a:p>
          <a:p>
            <a:pPr marL="0" indent="0">
              <a:buNone/>
            </a:pPr>
            <a:r>
              <a:rPr lang="en-AU" sz="2000" b="1" dirty="0">
                <a:solidFill>
                  <a:schemeClr val="bg1"/>
                </a:solidFill>
                <a:latin typeface="Montserrat" pitchFamily="2" charset="77"/>
              </a:rPr>
              <a:t>meant they </a:t>
            </a:r>
          </a:p>
          <a:p>
            <a:pPr marL="0" indent="0">
              <a:buNone/>
            </a:pPr>
            <a:r>
              <a:rPr lang="en-AU" sz="2000" b="1" dirty="0">
                <a:solidFill>
                  <a:schemeClr val="bg1"/>
                </a:solidFill>
                <a:latin typeface="Montserrat" pitchFamily="2" charset="77"/>
              </a:rPr>
              <a:t>were quick to start:</a:t>
            </a:r>
            <a:r>
              <a:rPr lang="en-AU" sz="2000" b="1" dirty="0">
                <a:solidFill>
                  <a:schemeClr val="bg1"/>
                </a:solidFill>
                <a:latin typeface="Montserrat" pitchFamily="2" charset="77"/>
                <a:ea typeface="Times New Roman" panose="02020603050405020304" pitchFamily="18" charset="0"/>
              </a:rPr>
              <a:t> </a:t>
            </a:r>
            <a:endParaRPr lang="en-AU" sz="2000" b="1" i="1" dirty="0">
              <a:solidFill>
                <a:schemeClr val="bg1"/>
              </a:solidFill>
              <a:latin typeface="Montserrat" pitchFamily="2" charset="77"/>
              <a:ea typeface="Times New Roman" panose="02020603050405020304" pitchFamily="18" charset="0"/>
            </a:endParaRPr>
          </a:p>
          <a:p>
            <a:pPr marL="0" indent="0">
              <a:buNone/>
            </a:pPr>
            <a:endParaRPr lang="en-GB" sz="2000" b="1" dirty="0">
              <a:solidFill>
                <a:schemeClr val="bg1"/>
              </a:solidFill>
            </a:endParaRPr>
          </a:p>
          <a:p>
            <a:endParaRPr lang="en-GB" sz="2000" dirty="0">
              <a:solidFill>
                <a:schemeClr val="bg1"/>
              </a:solidFill>
            </a:endParaRPr>
          </a:p>
        </p:txBody>
      </p:sp>
      <p:pic>
        <p:nvPicPr>
          <p:cNvPr id="9" name="Picture 8">
            <a:extLst>
              <a:ext uri="{FF2B5EF4-FFF2-40B4-BE49-F238E27FC236}">
                <a16:creationId xmlns:a16="http://schemas.microsoft.com/office/drawing/2014/main" id="{4DD14DBF-AE1B-6145-9449-C8C576F3241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4458" y="1958937"/>
            <a:ext cx="4516621" cy="3194441"/>
          </a:xfrm>
          <a:prstGeom prst="rect">
            <a:avLst/>
          </a:prstGeom>
          <a:solidFill>
            <a:srgbClr val="CE0036"/>
          </a:solidFill>
        </p:spPr>
      </p:pic>
      <p:sp>
        <p:nvSpPr>
          <p:cNvPr id="10" name="Speech Bubble: Oval 3">
            <a:extLst>
              <a:ext uri="{FF2B5EF4-FFF2-40B4-BE49-F238E27FC236}">
                <a16:creationId xmlns:a16="http://schemas.microsoft.com/office/drawing/2014/main" id="{ACA3A783-B479-2F44-9C58-56C6B68F676A}"/>
              </a:ext>
            </a:extLst>
          </p:cNvPr>
          <p:cNvSpPr/>
          <p:nvPr/>
        </p:nvSpPr>
        <p:spPr>
          <a:xfrm>
            <a:off x="8437176" y="551931"/>
            <a:ext cx="2458464" cy="2029195"/>
          </a:xfrm>
          <a:prstGeom prst="wedgeEllipseCallout">
            <a:avLst/>
          </a:prstGeom>
          <a:solidFill>
            <a:srgbClr val="CE0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i="1" dirty="0">
                <a:solidFill>
                  <a:schemeClr val="bg1"/>
                </a:solidFill>
                <a:latin typeface="Montserrat" pitchFamily="2" charset="77"/>
              </a:rPr>
              <a:t>Cannot run project unless students are on site.</a:t>
            </a:r>
          </a:p>
        </p:txBody>
      </p:sp>
      <p:sp>
        <p:nvSpPr>
          <p:cNvPr id="11" name="TextBox 10">
            <a:extLst>
              <a:ext uri="{FF2B5EF4-FFF2-40B4-BE49-F238E27FC236}">
                <a16:creationId xmlns:a16="http://schemas.microsoft.com/office/drawing/2014/main" id="{0DCE7CC9-F275-1548-9650-E613AA7670CF}"/>
              </a:ext>
            </a:extLst>
          </p:cNvPr>
          <p:cNvSpPr txBox="1"/>
          <p:nvPr/>
        </p:nvSpPr>
        <p:spPr>
          <a:xfrm>
            <a:off x="8623379" y="825127"/>
            <a:ext cx="717176" cy="923330"/>
          </a:xfrm>
          <a:prstGeom prst="rect">
            <a:avLst/>
          </a:prstGeom>
          <a:noFill/>
        </p:spPr>
        <p:txBody>
          <a:bodyPr wrap="square" rtlCol="0">
            <a:spAutoFit/>
          </a:bodyPr>
          <a:lstStyle/>
          <a:p>
            <a:r>
              <a:rPr lang="en-US" sz="5400" b="1" dirty="0">
                <a:solidFill>
                  <a:schemeClr val="bg1"/>
                </a:solidFill>
                <a:latin typeface="Montserrat" pitchFamily="2" charset="77"/>
              </a:rPr>
              <a:t>“</a:t>
            </a:r>
          </a:p>
        </p:txBody>
      </p:sp>
      <p:sp>
        <p:nvSpPr>
          <p:cNvPr id="12" name="TextBox 11">
            <a:extLst>
              <a:ext uri="{FF2B5EF4-FFF2-40B4-BE49-F238E27FC236}">
                <a16:creationId xmlns:a16="http://schemas.microsoft.com/office/drawing/2014/main" id="{38CDC4EE-502D-BE4A-9382-6545221E5B47}"/>
              </a:ext>
            </a:extLst>
          </p:cNvPr>
          <p:cNvSpPr txBox="1"/>
          <p:nvPr/>
        </p:nvSpPr>
        <p:spPr>
          <a:xfrm>
            <a:off x="9944205" y="1695769"/>
            <a:ext cx="717176" cy="923330"/>
          </a:xfrm>
          <a:prstGeom prst="rect">
            <a:avLst/>
          </a:prstGeom>
          <a:noFill/>
        </p:spPr>
        <p:txBody>
          <a:bodyPr wrap="square" rtlCol="0">
            <a:spAutoFit/>
          </a:bodyPr>
          <a:lstStyle/>
          <a:p>
            <a:r>
              <a:rPr lang="en-US" sz="5400" b="1" dirty="0">
                <a:solidFill>
                  <a:schemeClr val="bg1"/>
                </a:solidFill>
                <a:latin typeface="Montserrat" pitchFamily="2" charset="77"/>
              </a:rPr>
              <a:t>”</a:t>
            </a:r>
          </a:p>
        </p:txBody>
      </p:sp>
      <p:sp>
        <p:nvSpPr>
          <p:cNvPr id="13" name="Speech Bubble: Oval 3">
            <a:extLst>
              <a:ext uri="{FF2B5EF4-FFF2-40B4-BE49-F238E27FC236}">
                <a16:creationId xmlns:a16="http://schemas.microsoft.com/office/drawing/2014/main" id="{463DA995-8E3C-7D46-AFA5-9725422265D7}"/>
              </a:ext>
            </a:extLst>
          </p:cNvPr>
          <p:cNvSpPr/>
          <p:nvPr/>
        </p:nvSpPr>
        <p:spPr>
          <a:xfrm>
            <a:off x="8134066" y="2738060"/>
            <a:ext cx="4044927" cy="3338648"/>
          </a:xfrm>
          <a:prstGeom prst="wedgeEllipseCallout">
            <a:avLst/>
          </a:prstGeom>
          <a:solidFill>
            <a:srgbClr val="CE0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i="1" dirty="0">
                <a:solidFill>
                  <a:schemeClr val="bg1"/>
                </a:solidFill>
                <a:latin typeface="Montserrat" pitchFamily="2" charset="77"/>
                <a:ea typeface="Times New Roman" panose="02020603050405020304" pitchFamily="18" charset="0"/>
              </a:rPr>
              <a:t>Work experience was possible in the first term - so that was good and reinforced that we were on the right track - in both developing micro credentials for the students and the industry exposure.</a:t>
            </a:r>
            <a:endParaRPr lang="en-AU" sz="1600" dirty="0">
              <a:solidFill>
                <a:schemeClr val="bg1"/>
              </a:solidFill>
              <a:latin typeface="Montserrat" pitchFamily="2" charset="77"/>
            </a:endParaRPr>
          </a:p>
        </p:txBody>
      </p:sp>
      <p:sp>
        <p:nvSpPr>
          <p:cNvPr id="14" name="TextBox 13">
            <a:extLst>
              <a:ext uri="{FF2B5EF4-FFF2-40B4-BE49-F238E27FC236}">
                <a16:creationId xmlns:a16="http://schemas.microsoft.com/office/drawing/2014/main" id="{9BBDEFAC-1173-A646-8362-F055E68DF023}"/>
              </a:ext>
            </a:extLst>
          </p:cNvPr>
          <p:cNvSpPr txBox="1"/>
          <p:nvPr/>
        </p:nvSpPr>
        <p:spPr>
          <a:xfrm>
            <a:off x="8615949" y="3051169"/>
            <a:ext cx="717176" cy="923330"/>
          </a:xfrm>
          <a:prstGeom prst="rect">
            <a:avLst/>
          </a:prstGeom>
          <a:noFill/>
        </p:spPr>
        <p:txBody>
          <a:bodyPr wrap="square" rtlCol="0">
            <a:spAutoFit/>
          </a:bodyPr>
          <a:lstStyle/>
          <a:p>
            <a:r>
              <a:rPr lang="en-US" sz="5400" b="1" dirty="0">
                <a:solidFill>
                  <a:schemeClr val="bg1"/>
                </a:solidFill>
                <a:latin typeface="Montserrat" pitchFamily="2" charset="77"/>
              </a:rPr>
              <a:t>“</a:t>
            </a:r>
          </a:p>
        </p:txBody>
      </p:sp>
      <p:sp>
        <p:nvSpPr>
          <p:cNvPr id="15" name="TextBox 14">
            <a:extLst>
              <a:ext uri="{FF2B5EF4-FFF2-40B4-BE49-F238E27FC236}">
                <a16:creationId xmlns:a16="http://schemas.microsoft.com/office/drawing/2014/main" id="{C92393DC-4680-1744-9BBF-182D08F487AF}"/>
              </a:ext>
            </a:extLst>
          </p:cNvPr>
          <p:cNvSpPr txBox="1"/>
          <p:nvPr/>
        </p:nvSpPr>
        <p:spPr>
          <a:xfrm>
            <a:off x="10577996" y="5153378"/>
            <a:ext cx="717176" cy="923330"/>
          </a:xfrm>
          <a:prstGeom prst="rect">
            <a:avLst/>
          </a:prstGeom>
          <a:noFill/>
        </p:spPr>
        <p:txBody>
          <a:bodyPr wrap="square" rtlCol="0">
            <a:spAutoFit/>
          </a:bodyPr>
          <a:lstStyle/>
          <a:p>
            <a:r>
              <a:rPr lang="en-US" sz="5400" b="1" dirty="0">
                <a:solidFill>
                  <a:schemeClr val="bg1"/>
                </a:solidFill>
                <a:latin typeface="Montserrat" pitchFamily="2" charset="77"/>
              </a:rPr>
              <a:t>”</a:t>
            </a:r>
          </a:p>
        </p:txBody>
      </p:sp>
    </p:spTree>
    <p:extLst>
      <p:ext uri="{BB962C8B-B14F-4D97-AF65-F5344CB8AC3E}">
        <p14:creationId xmlns:p14="http://schemas.microsoft.com/office/powerpoint/2010/main" val="1274912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5E46F47-463F-5F43-A8AE-128BA8057FEF}"/>
              </a:ext>
            </a:extLst>
          </p:cNvPr>
          <p:cNvSpPr/>
          <p:nvPr/>
        </p:nvSpPr>
        <p:spPr>
          <a:xfrm>
            <a:off x="4637701" y="-18288"/>
            <a:ext cx="7605711" cy="6858000"/>
          </a:xfrm>
          <a:prstGeom prst="rect">
            <a:avLst/>
          </a:prstGeom>
          <a:solidFill>
            <a:srgbClr val="031E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636CEF8C-D666-5343-892D-89E783022191}"/>
              </a:ext>
            </a:extLst>
          </p:cNvPr>
          <p:cNvSpPr txBox="1"/>
          <p:nvPr/>
        </p:nvSpPr>
        <p:spPr>
          <a:xfrm>
            <a:off x="5464729" y="680106"/>
            <a:ext cx="564575" cy="1015663"/>
          </a:xfrm>
          <a:prstGeom prst="rect">
            <a:avLst/>
          </a:prstGeom>
          <a:noFill/>
        </p:spPr>
        <p:txBody>
          <a:bodyPr wrap="square" rtlCol="0">
            <a:spAutoFit/>
          </a:bodyPr>
          <a:lstStyle/>
          <a:p>
            <a:endParaRPr lang="en-US" sz="6000" b="1" dirty="0">
              <a:solidFill>
                <a:schemeClr val="bg1"/>
              </a:solidFill>
              <a:latin typeface="Montserrat" pitchFamily="2" charset="77"/>
            </a:endParaRPr>
          </a:p>
        </p:txBody>
      </p:sp>
      <p:graphicFrame>
        <p:nvGraphicFramePr>
          <p:cNvPr id="18" name="Chart 17">
            <a:extLst>
              <a:ext uri="{FF2B5EF4-FFF2-40B4-BE49-F238E27FC236}">
                <a16:creationId xmlns:a16="http://schemas.microsoft.com/office/drawing/2014/main" id="{6D1B9424-0BE0-7344-A8E9-37E251890D98}"/>
              </a:ext>
            </a:extLst>
          </p:cNvPr>
          <p:cNvGraphicFramePr/>
          <p:nvPr/>
        </p:nvGraphicFramePr>
        <p:xfrm>
          <a:off x="7701342" y="2992872"/>
          <a:ext cx="3971815" cy="3391968"/>
        </p:xfrm>
        <a:graphic>
          <a:graphicData uri="http://schemas.openxmlformats.org/drawingml/2006/chart">
            <c:chart xmlns:c="http://schemas.openxmlformats.org/drawingml/2006/chart" xmlns:r="http://schemas.openxmlformats.org/officeDocument/2006/relationships" r:id="rId3"/>
          </a:graphicData>
        </a:graphic>
      </p:graphicFrame>
      <p:sp>
        <p:nvSpPr>
          <p:cNvPr id="11" name="Title 1">
            <a:extLst>
              <a:ext uri="{FF2B5EF4-FFF2-40B4-BE49-F238E27FC236}">
                <a16:creationId xmlns:a16="http://schemas.microsoft.com/office/drawing/2014/main" id="{C4F955DF-75CD-7E4A-92C0-88B8C463E943}"/>
              </a:ext>
            </a:extLst>
          </p:cNvPr>
          <p:cNvSpPr txBox="1">
            <a:spLocks/>
          </p:cNvSpPr>
          <p:nvPr/>
        </p:nvSpPr>
        <p:spPr>
          <a:xfrm>
            <a:off x="277536" y="674865"/>
            <a:ext cx="11053482" cy="141521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000" kern="1200">
                <a:solidFill>
                  <a:schemeClr val="bg1"/>
                </a:solidFill>
                <a:latin typeface="+mj-lt"/>
                <a:ea typeface="+mj-ea"/>
                <a:cs typeface="+mj-cs"/>
              </a:defRPr>
            </a:lvl1pPr>
          </a:lstStyle>
          <a:p>
            <a:r>
              <a:rPr lang="en-AU" sz="4800" b="1" dirty="0">
                <a:latin typeface="Montserrat"/>
              </a:rPr>
              <a:t>How do young people think about their future in 2021?</a:t>
            </a:r>
          </a:p>
        </p:txBody>
      </p:sp>
      <p:graphicFrame>
        <p:nvGraphicFramePr>
          <p:cNvPr id="12" name="Content Placeholder 4">
            <a:extLst>
              <a:ext uri="{FF2B5EF4-FFF2-40B4-BE49-F238E27FC236}">
                <a16:creationId xmlns:a16="http://schemas.microsoft.com/office/drawing/2014/main" id="{0CFB7C04-637B-824E-9ED5-FF33D097DB43}"/>
              </a:ext>
            </a:extLst>
          </p:cNvPr>
          <p:cNvGraphicFramePr>
            <a:graphicFrameLocks/>
          </p:cNvGraphicFramePr>
          <p:nvPr>
            <p:extLst>
              <p:ext uri="{D42A27DB-BD31-4B8C-83A1-F6EECF244321}">
                <p14:modId xmlns:p14="http://schemas.microsoft.com/office/powerpoint/2010/main" val="2768442475"/>
              </p:ext>
            </p:extLst>
          </p:nvPr>
        </p:nvGraphicFramePr>
        <p:xfrm>
          <a:off x="1129357" y="2135943"/>
          <a:ext cx="10381140" cy="4422696"/>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128114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Chart 17">
            <a:extLst>
              <a:ext uri="{FF2B5EF4-FFF2-40B4-BE49-F238E27FC236}">
                <a16:creationId xmlns:a16="http://schemas.microsoft.com/office/drawing/2014/main" id="{6D1B9424-0BE0-7344-A8E9-37E251890D98}"/>
              </a:ext>
            </a:extLst>
          </p:cNvPr>
          <p:cNvGraphicFramePr/>
          <p:nvPr>
            <p:extLst>
              <p:ext uri="{D42A27DB-BD31-4B8C-83A1-F6EECF244321}">
                <p14:modId xmlns:p14="http://schemas.microsoft.com/office/powerpoint/2010/main" val="1461852438"/>
              </p:ext>
            </p:extLst>
          </p:nvPr>
        </p:nvGraphicFramePr>
        <p:xfrm>
          <a:off x="7668092" y="2987821"/>
          <a:ext cx="3971815" cy="3391968"/>
        </p:xfrm>
        <a:graphic>
          <a:graphicData uri="http://schemas.openxmlformats.org/drawingml/2006/chart">
            <c:chart xmlns:c="http://schemas.openxmlformats.org/drawingml/2006/chart" xmlns:r="http://schemas.openxmlformats.org/officeDocument/2006/relationships" r:id="rId3"/>
          </a:graphicData>
        </a:graphic>
      </p:graphicFrame>
      <p:sp>
        <p:nvSpPr>
          <p:cNvPr id="11" name="Title 1">
            <a:extLst>
              <a:ext uri="{FF2B5EF4-FFF2-40B4-BE49-F238E27FC236}">
                <a16:creationId xmlns:a16="http://schemas.microsoft.com/office/drawing/2014/main" id="{C4F955DF-75CD-7E4A-92C0-88B8C463E943}"/>
              </a:ext>
            </a:extLst>
          </p:cNvPr>
          <p:cNvSpPr txBox="1">
            <a:spLocks/>
          </p:cNvSpPr>
          <p:nvPr/>
        </p:nvSpPr>
        <p:spPr>
          <a:xfrm>
            <a:off x="577786" y="478211"/>
            <a:ext cx="10515600" cy="793601"/>
          </a:xfrm>
          <a:prstGeom prst="rect">
            <a:avLst/>
          </a:prstGeom>
        </p:spPr>
        <p:txBody>
          <a:bodyPr vert="horz" lIns="91440" tIns="45720" rIns="91440" bIns="45720" rtlCol="0" anchor="b">
            <a:normAutofit fontScale="92500"/>
          </a:bodyPr>
          <a:lstStyle>
            <a:lvl1pPr algn="l" defTabSz="914400" rtl="0" eaLnBrk="1" latinLnBrk="0" hangingPunct="1">
              <a:lnSpc>
                <a:spcPct val="90000"/>
              </a:lnSpc>
              <a:spcBef>
                <a:spcPct val="0"/>
              </a:spcBef>
              <a:buNone/>
              <a:defRPr sz="4000" kern="1200">
                <a:solidFill>
                  <a:schemeClr val="bg1"/>
                </a:solidFill>
                <a:latin typeface="+mj-lt"/>
                <a:ea typeface="+mj-ea"/>
                <a:cs typeface="+mj-cs"/>
              </a:defRPr>
            </a:lvl1pPr>
          </a:lstStyle>
          <a:p>
            <a:r>
              <a:rPr lang="en-AU" sz="3600" b="1" dirty="0">
                <a:latin typeface="Montserrat ExtraBold"/>
              </a:rPr>
              <a:t>Student feedback from outcomes 2019 to 2021</a:t>
            </a:r>
          </a:p>
        </p:txBody>
      </p:sp>
      <p:graphicFrame>
        <p:nvGraphicFramePr>
          <p:cNvPr id="21" name="TextBox 1">
            <a:extLst>
              <a:ext uri="{FF2B5EF4-FFF2-40B4-BE49-F238E27FC236}">
                <a16:creationId xmlns:a16="http://schemas.microsoft.com/office/drawing/2014/main" id="{335EDDEB-E1E5-411D-B6C1-4D51041B514D}"/>
              </a:ext>
            </a:extLst>
          </p:cNvPr>
          <p:cNvGraphicFramePr/>
          <p:nvPr>
            <p:extLst>
              <p:ext uri="{D42A27DB-BD31-4B8C-83A1-F6EECF244321}">
                <p14:modId xmlns:p14="http://schemas.microsoft.com/office/powerpoint/2010/main" val="2687107896"/>
              </p:ext>
            </p:extLst>
          </p:nvPr>
        </p:nvGraphicFramePr>
        <p:xfrm>
          <a:off x="1068088" y="2074789"/>
          <a:ext cx="7275786" cy="369331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5" name="Speech Bubble: Oval 3">
            <a:extLst>
              <a:ext uri="{FF2B5EF4-FFF2-40B4-BE49-F238E27FC236}">
                <a16:creationId xmlns:a16="http://schemas.microsoft.com/office/drawing/2014/main" id="{75FEC031-3957-4222-BEF7-C9C61FFDBFED}"/>
              </a:ext>
            </a:extLst>
          </p:cNvPr>
          <p:cNvSpPr/>
          <p:nvPr/>
        </p:nvSpPr>
        <p:spPr>
          <a:xfrm>
            <a:off x="8264648" y="1788384"/>
            <a:ext cx="2940908" cy="2029195"/>
          </a:xfrm>
          <a:prstGeom prst="wedgeEllipseCallout">
            <a:avLst/>
          </a:prstGeom>
          <a:solidFill>
            <a:srgbClr val="CE0036"/>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AU" sz="1600" dirty="0">
                <a:latin typeface="Montserrat Light"/>
                <a:ea typeface="+mn-lt"/>
                <a:cs typeface="+mn-lt"/>
              </a:rPr>
              <a:t>I am better at communicating, better at talking to people, more confidence</a:t>
            </a:r>
            <a:endParaRPr lang="en-AU" sz="1600" i="1" dirty="0">
              <a:solidFill>
                <a:schemeClr val="bg1"/>
              </a:solidFill>
              <a:latin typeface="Montserrat Light"/>
            </a:endParaRPr>
          </a:p>
        </p:txBody>
      </p:sp>
      <p:sp>
        <p:nvSpPr>
          <p:cNvPr id="6" name="TextBox 5">
            <a:extLst>
              <a:ext uri="{FF2B5EF4-FFF2-40B4-BE49-F238E27FC236}">
                <a16:creationId xmlns:a16="http://schemas.microsoft.com/office/drawing/2014/main" id="{D6756BB9-8DE1-4BDE-A224-516C486B8D4B}"/>
              </a:ext>
            </a:extLst>
          </p:cNvPr>
          <p:cNvSpPr txBox="1"/>
          <p:nvPr/>
        </p:nvSpPr>
        <p:spPr>
          <a:xfrm>
            <a:off x="10220548" y="2998118"/>
            <a:ext cx="717176" cy="923330"/>
          </a:xfrm>
          <a:prstGeom prst="rect">
            <a:avLst/>
          </a:prstGeom>
          <a:noFill/>
        </p:spPr>
        <p:txBody>
          <a:bodyPr wrap="square" rtlCol="0">
            <a:spAutoFit/>
          </a:bodyPr>
          <a:lstStyle/>
          <a:p>
            <a:r>
              <a:rPr lang="en-US" sz="5400" b="1" dirty="0">
                <a:solidFill>
                  <a:schemeClr val="bg1"/>
                </a:solidFill>
                <a:latin typeface="Montserrat" pitchFamily="2" charset="77"/>
              </a:rPr>
              <a:t>”</a:t>
            </a:r>
          </a:p>
        </p:txBody>
      </p:sp>
      <p:sp>
        <p:nvSpPr>
          <p:cNvPr id="7" name="TextBox 6">
            <a:extLst>
              <a:ext uri="{FF2B5EF4-FFF2-40B4-BE49-F238E27FC236}">
                <a16:creationId xmlns:a16="http://schemas.microsoft.com/office/drawing/2014/main" id="{D097C7D7-A4A5-4A99-9D76-CA5D527A08DB}"/>
              </a:ext>
            </a:extLst>
          </p:cNvPr>
          <p:cNvSpPr txBox="1"/>
          <p:nvPr/>
        </p:nvSpPr>
        <p:spPr>
          <a:xfrm>
            <a:off x="8565035" y="2009584"/>
            <a:ext cx="717176" cy="923330"/>
          </a:xfrm>
          <a:prstGeom prst="rect">
            <a:avLst/>
          </a:prstGeom>
          <a:noFill/>
        </p:spPr>
        <p:txBody>
          <a:bodyPr wrap="square" rtlCol="0">
            <a:spAutoFit/>
          </a:bodyPr>
          <a:lstStyle/>
          <a:p>
            <a:r>
              <a:rPr lang="en-US" sz="5400" b="1" dirty="0">
                <a:solidFill>
                  <a:schemeClr val="bg1"/>
                </a:solidFill>
                <a:latin typeface="Montserrat" pitchFamily="2" charset="77"/>
              </a:rPr>
              <a:t>“</a:t>
            </a:r>
          </a:p>
        </p:txBody>
      </p:sp>
    </p:spTree>
    <p:extLst>
      <p:ext uri="{BB962C8B-B14F-4D97-AF65-F5344CB8AC3E}">
        <p14:creationId xmlns:p14="http://schemas.microsoft.com/office/powerpoint/2010/main" val="240621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BB1645E-2CFA-4832-930B-051EA769F68A}"/>
              </a:ext>
            </a:extLst>
          </p:cNvPr>
          <p:cNvSpPr>
            <a:spLocks noGrp="1"/>
          </p:cNvSpPr>
          <p:nvPr>
            <p:ph type="body" sz="quarter" idx="15"/>
          </p:nvPr>
        </p:nvSpPr>
        <p:spPr>
          <a:xfrm>
            <a:off x="1208889" y="2266685"/>
            <a:ext cx="6756688" cy="1437327"/>
          </a:xfrm>
        </p:spPr>
        <p:txBody>
          <a:bodyPr/>
          <a:lstStyle/>
          <a:p>
            <a:r>
              <a:rPr lang="en-AU" dirty="0"/>
              <a:t>Nine out of 10 students completed follow up actions – talked to parents, amended resumes, talked to career advisor</a:t>
            </a:r>
          </a:p>
          <a:p>
            <a:endParaRPr lang="en-AU" dirty="0"/>
          </a:p>
        </p:txBody>
      </p:sp>
      <p:pic>
        <p:nvPicPr>
          <p:cNvPr id="6" name="Graphic 5" descr="User">
            <a:extLst>
              <a:ext uri="{FF2B5EF4-FFF2-40B4-BE49-F238E27FC236}">
                <a16:creationId xmlns:a16="http://schemas.microsoft.com/office/drawing/2014/main" id="{66D487EA-BD15-4DFE-AF25-58210877EFF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40140" y="1661409"/>
            <a:ext cx="457200" cy="457200"/>
          </a:xfrm>
          <a:prstGeom prst="rect">
            <a:avLst/>
          </a:prstGeom>
        </p:spPr>
      </p:pic>
      <p:pic>
        <p:nvPicPr>
          <p:cNvPr id="7" name="Graphic 6" descr="User">
            <a:extLst>
              <a:ext uri="{FF2B5EF4-FFF2-40B4-BE49-F238E27FC236}">
                <a16:creationId xmlns:a16="http://schemas.microsoft.com/office/drawing/2014/main" id="{E44F39A4-E60A-40D4-A64B-7A3938A0383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487912" y="1669059"/>
            <a:ext cx="457200" cy="457200"/>
          </a:xfrm>
          <a:prstGeom prst="rect">
            <a:avLst/>
          </a:prstGeom>
        </p:spPr>
      </p:pic>
      <p:pic>
        <p:nvPicPr>
          <p:cNvPr id="8" name="Graphic 7" descr="User">
            <a:extLst>
              <a:ext uri="{FF2B5EF4-FFF2-40B4-BE49-F238E27FC236}">
                <a16:creationId xmlns:a16="http://schemas.microsoft.com/office/drawing/2014/main" id="{53FE4D44-AD51-44E0-B86C-4FD95A9FE22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841034" y="1658668"/>
            <a:ext cx="457200" cy="457200"/>
          </a:xfrm>
          <a:prstGeom prst="rect">
            <a:avLst/>
          </a:prstGeom>
        </p:spPr>
      </p:pic>
      <p:pic>
        <p:nvPicPr>
          <p:cNvPr id="9" name="Graphic 8" descr="User">
            <a:extLst>
              <a:ext uri="{FF2B5EF4-FFF2-40B4-BE49-F238E27FC236}">
                <a16:creationId xmlns:a16="http://schemas.microsoft.com/office/drawing/2014/main" id="{B46E8F48-10D3-4557-A833-9E2E084C074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544834" y="1658282"/>
            <a:ext cx="457200" cy="457200"/>
          </a:xfrm>
          <a:prstGeom prst="rect">
            <a:avLst/>
          </a:prstGeom>
        </p:spPr>
      </p:pic>
      <p:pic>
        <p:nvPicPr>
          <p:cNvPr id="10" name="Graphic 9" descr="User">
            <a:extLst>
              <a:ext uri="{FF2B5EF4-FFF2-40B4-BE49-F238E27FC236}">
                <a16:creationId xmlns:a16="http://schemas.microsoft.com/office/drawing/2014/main" id="{5D57E65A-C557-4294-8E06-4E1B7438A89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196549" y="1658282"/>
            <a:ext cx="457200" cy="457200"/>
          </a:xfrm>
          <a:prstGeom prst="rect">
            <a:avLst/>
          </a:prstGeom>
        </p:spPr>
      </p:pic>
      <p:pic>
        <p:nvPicPr>
          <p:cNvPr id="11" name="Graphic 10" descr="User">
            <a:extLst>
              <a:ext uri="{FF2B5EF4-FFF2-40B4-BE49-F238E27FC236}">
                <a16:creationId xmlns:a16="http://schemas.microsoft.com/office/drawing/2014/main" id="{1F983DEE-218F-44A8-9D7E-0C680AA313E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210063" y="1660446"/>
            <a:ext cx="457200" cy="457200"/>
          </a:xfrm>
          <a:prstGeom prst="rect">
            <a:avLst/>
          </a:prstGeom>
        </p:spPr>
      </p:pic>
      <p:pic>
        <p:nvPicPr>
          <p:cNvPr id="12" name="Graphic 11" descr="User">
            <a:extLst>
              <a:ext uri="{FF2B5EF4-FFF2-40B4-BE49-F238E27FC236}">
                <a16:creationId xmlns:a16="http://schemas.microsoft.com/office/drawing/2014/main" id="{2CA30670-FF35-4212-80E1-B2F246933C6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861778" y="1658282"/>
            <a:ext cx="457200" cy="457200"/>
          </a:xfrm>
          <a:prstGeom prst="rect">
            <a:avLst/>
          </a:prstGeom>
        </p:spPr>
      </p:pic>
      <p:pic>
        <p:nvPicPr>
          <p:cNvPr id="13" name="Graphic 12" descr="User">
            <a:extLst>
              <a:ext uri="{FF2B5EF4-FFF2-40B4-BE49-F238E27FC236}">
                <a16:creationId xmlns:a16="http://schemas.microsoft.com/office/drawing/2014/main" id="{FD03EE69-2258-43B8-9A5D-66EE2402BE8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550349" y="1658282"/>
            <a:ext cx="457200" cy="457200"/>
          </a:xfrm>
          <a:prstGeom prst="rect">
            <a:avLst/>
          </a:prstGeom>
        </p:spPr>
      </p:pic>
      <p:pic>
        <p:nvPicPr>
          <p:cNvPr id="14" name="Graphic 13" descr="User">
            <a:extLst>
              <a:ext uri="{FF2B5EF4-FFF2-40B4-BE49-F238E27FC236}">
                <a16:creationId xmlns:a16="http://schemas.microsoft.com/office/drawing/2014/main" id="{06FD4851-7CDC-43C7-A569-4B19575F81B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904788" y="1656118"/>
            <a:ext cx="457200" cy="457200"/>
          </a:xfrm>
          <a:prstGeom prst="rect">
            <a:avLst/>
          </a:prstGeom>
        </p:spPr>
      </p:pic>
      <p:sp>
        <p:nvSpPr>
          <p:cNvPr id="15" name="Rectangle 14">
            <a:extLst>
              <a:ext uri="{FF2B5EF4-FFF2-40B4-BE49-F238E27FC236}">
                <a16:creationId xmlns:a16="http://schemas.microsoft.com/office/drawing/2014/main" id="{5EACD468-65C4-4240-B598-78EC2A956E1F}"/>
              </a:ext>
            </a:extLst>
          </p:cNvPr>
          <p:cNvSpPr/>
          <p:nvPr/>
        </p:nvSpPr>
        <p:spPr>
          <a:xfrm rot="10800000" flipH="1" flipV="1">
            <a:off x="1140140" y="787652"/>
            <a:ext cx="9668887" cy="830997"/>
          </a:xfrm>
          <a:prstGeom prst="rect">
            <a:avLst/>
          </a:prstGeom>
        </p:spPr>
        <p:txBody>
          <a:bodyPr wrap="square" lIns="91440" tIns="45720" rIns="91440" bIns="45720" anchor="t">
            <a:spAutoFit/>
          </a:bodyPr>
          <a:lstStyle/>
          <a:p>
            <a:r>
              <a:rPr lang="en-AU" sz="4800" b="1" dirty="0">
                <a:solidFill>
                  <a:schemeClr val="bg1"/>
                </a:solidFill>
                <a:latin typeface="Montserrat"/>
              </a:rPr>
              <a:t>Student action – 2021 </a:t>
            </a:r>
            <a:endParaRPr lang="en-AU" sz="3600" b="1" dirty="0">
              <a:solidFill>
                <a:schemeClr val="bg1"/>
              </a:solidFill>
              <a:latin typeface="Montserrat"/>
            </a:endParaRPr>
          </a:p>
        </p:txBody>
      </p:sp>
      <p:sp>
        <p:nvSpPr>
          <p:cNvPr id="16" name="TextBox 15">
            <a:extLst>
              <a:ext uri="{FF2B5EF4-FFF2-40B4-BE49-F238E27FC236}">
                <a16:creationId xmlns:a16="http://schemas.microsoft.com/office/drawing/2014/main" id="{32A539EA-AB01-4069-AC5F-4EF474C5E180}"/>
              </a:ext>
            </a:extLst>
          </p:cNvPr>
          <p:cNvSpPr txBox="1"/>
          <p:nvPr/>
        </p:nvSpPr>
        <p:spPr>
          <a:xfrm>
            <a:off x="1117760" y="3817686"/>
            <a:ext cx="6223518" cy="1569660"/>
          </a:xfrm>
          <a:prstGeom prst="rect">
            <a:avLst/>
          </a:prstGeom>
          <a:noFill/>
        </p:spPr>
        <p:txBody>
          <a:bodyPr wrap="square">
            <a:spAutoFit/>
          </a:bodyPr>
          <a:lstStyle/>
          <a:p>
            <a:r>
              <a:rPr lang="en-AU" sz="2000" b="1" dirty="0">
                <a:solidFill>
                  <a:schemeClr val="bg1"/>
                </a:solidFill>
                <a:latin typeface="Montserrat" pitchFamily="2" charset="77"/>
              </a:rPr>
              <a:t>One in five students surveyed got a job, including an apprenticeship or traineeship</a:t>
            </a:r>
          </a:p>
          <a:p>
            <a:pPr marL="0" indent="0">
              <a:buFont typeface="Arial" panose="020B0604020202020204" pitchFamily="34" charset="0"/>
              <a:buNone/>
            </a:pPr>
            <a:endParaRPr lang="en-AU" sz="2000" b="1" dirty="0">
              <a:solidFill>
                <a:schemeClr val="bg1"/>
              </a:solidFill>
              <a:latin typeface="Montserrat Medium" panose="00000600000000000000" pitchFamily="2" charset="0"/>
            </a:endParaRPr>
          </a:p>
          <a:p>
            <a:pPr marL="0" indent="0">
              <a:buFont typeface="Arial" panose="020B0604020202020204" pitchFamily="34" charset="0"/>
              <a:buNone/>
            </a:pPr>
            <a:endParaRPr lang="en-AU" dirty="0"/>
          </a:p>
          <a:p>
            <a:pPr marL="0" indent="0">
              <a:buFont typeface="Arial" panose="020B0604020202020204" pitchFamily="34" charset="0"/>
              <a:buNone/>
            </a:pPr>
            <a:endParaRPr lang="en-AU" dirty="0"/>
          </a:p>
        </p:txBody>
      </p:sp>
      <p:sp>
        <p:nvSpPr>
          <p:cNvPr id="18" name="Rectangle 17">
            <a:extLst>
              <a:ext uri="{FF2B5EF4-FFF2-40B4-BE49-F238E27FC236}">
                <a16:creationId xmlns:a16="http://schemas.microsoft.com/office/drawing/2014/main" id="{9AF471F9-81C5-4949-B507-D823C1735BE8}"/>
              </a:ext>
            </a:extLst>
          </p:cNvPr>
          <p:cNvSpPr/>
          <p:nvPr/>
        </p:nvSpPr>
        <p:spPr>
          <a:xfrm>
            <a:off x="1058176" y="5321424"/>
            <a:ext cx="6096000" cy="707886"/>
          </a:xfrm>
          <a:prstGeom prst="rect">
            <a:avLst/>
          </a:prstGeom>
        </p:spPr>
        <p:txBody>
          <a:bodyPr>
            <a:spAutoFit/>
          </a:bodyPr>
          <a:lstStyle/>
          <a:p>
            <a:r>
              <a:rPr lang="en-AU" sz="2000" b="1" dirty="0">
                <a:solidFill>
                  <a:schemeClr val="bg1"/>
                </a:solidFill>
                <a:latin typeface="Montserrat" pitchFamily="2" charset="77"/>
              </a:rPr>
              <a:t>One in three students refocused on their studies and were more motivated</a:t>
            </a:r>
          </a:p>
        </p:txBody>
      </p:sp>
      <p:pic>
        <p:nvPicPr>
          <p:cNvPr id="19" name="Graphic 18" descr="User">
            <a:extLst>
              <a:ext uri="{FF2B5EF4-FFF2-40B4-BE49-F238E27FC236}">
                <a16:creationId xmlns:a16="http://schemas.microsoft.com/office/drawing/2014/main" id="{545F063E-2870-492D-8189-8930F993121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17760" y="3261456"/>
            <a:ext cx="457200" cy="457200"/>
          </a:xfrm>
          <a:prstGeom prst="rect">
            <a:avLst/>
          </a:prstGeom>
        </p:spPr>
      </p:pic>
      <p:pic>
        <p:nvPicPr>
          <p:cNvPr id="20" name="Graphic 19" descr="User">
            <a:extLst>
              <a:ext uri="{FF2B5EF4-FFF2-40B4-BE49-F238E27FC236}">
                <a16:creationId xmlns:a16="http://schemas.microsoft.com/office/drawing/2014/main" id="{7F39A791-C355-463F-AB2B-6A70F63685B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519546" y="3261456"/>
            <a:ext cx="457200" cy="457200"/>
          </a:xfrm>
          <a:prstGeom prst="rect">
            <a:avLst/>
          </a:prstGeom>
        </p:spPr>
      </p:pic>
      <p:pic>
        <p:nvPicPr>
          <p:cNvPr id="21" name="Graphic 20" descr="User">
            <a:extLst>
              <a:ext uri="{FF2B5EF4-FFF2-40B4-BE49-F238E27FC236}">
                <a16:creationId xmlns:a16="http://schemas.microsoft.com/office/drawing/2014/main" id="{87A3BE46-2CB0-4E46-917B-36C27F29069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267014" y="1664300"/>
            <a:ext cx="457200" cy="457200"/>
          </a:xfrm>
          <a:prstGeom prst="rect">
            <a:avLst/>
          </a:prstGeom>
        </p:spPr>
      </p:pic>
      <p:pic>
        <p:nvPicPr>
          <p:cNvPr id="24" name="Graphic 23" descr="User">
            <a:extLst>
              <a:ext uri="{FF2B5EF4-FFF2-40B4-BE49-F238E27FC236}">
                <a16:creationId xmlns:a16="http://schemas.microsoft.com/office/drawing/2014/main" id="{67816273-0412-4425-99C2-D5128E15C8E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96462" y="4758053"/>
            <a:ext cx="457200" cy="457200"/>
          </a:xfrm>
          <a:prstGeom prst="rect">
            <a:avLst/>
          </a:prstGeom>
        </p:spPr>
      </p:pic>
      <p:pic>
        <p:nvPicPr>
          <p:cNvPr id="28" name="Graphic 27" descr="User">
            <a:extLst>
              <a:ext uri="{FF2B5EF4-FFF2-40B4-BE49-F238E27FC236}">
                <a16:creationId xmlns:a16="http://schemas.microsoft.com/office/drawing/2014/main" id="{711B9BFA-94B2-43A0-95B9-77604CFEC5F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923814" y="4749625"/>
            <a:ext cx="457200" cy="457200"/>
          </a:xfrm>
          <a:prstGeom prst="rect">
            <a:avLst/>
          </a:prstGeom>
        </p:spPr>
      </p:pic>
      <p:pic>
        <p:nvPicPr>
          <p:cNvPr id="29" name="Graphic 28" descr="User">
            <a:extLst>
              <a:ext uri="{FF2B5EF4-FFF2-40B4-BE49-F238E27FC236}">
                <a16:creationId xmlns:a16="http://schemas.microsoft.com/office/drawing/2014/main" id="{0EF7D851-E154-014E-BA4E-578C53AE84B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963098" y="3265928"/>
            <a:ext cx="457200" cy="457200"/>
          </a:xfrm>
          <a:prstGeom prst="rect">
            <a:avLst/>
          </a:prstGeom>
        </p:spPr>
      </p:pic>
      <p:pic>
        <p:nvPicPr>
          <p:cNvPr id="30" name="Graphic 29" descr="User">
            <a:extLst>
              <a:ext uri="{FF2B5EF4-FFF2-40B4-BE49-F238E27FC236}">
                <a16:creationId xmlns:a16="http://schemas.microsoft.com/office/drawing/2014/main" id="{F62D24BC-70B9-A94D-9065-103809E7240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425149" y="3270196"/>
            <a:ext cx="457200" cy="457200"/>
          </a:xfrm>
          <a:prstGeom prst="rect">
            <a:avLst/>
          </a:prstGeom>
        </p:spPr>
      </p:pic>
      <p:pic>
        <p:nvPicPr>
          <p:cNvPr id="31" name="Graphic 30" descr="User">
            <a:extLst>
              <a:ext uri="{FF2B5EF4-FFF2-40B4-BE49-F238E27FC236}">
                <a16:creationId xmlns:a16="http://schemas.microsoft.com/office/drawing/2014/main" id="{520309DE-08C9-7E49-ADA1-35B674C26AB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887200" y="3270397"/>
            <a:ext cx="457200" cy="457200"/>
          </a:xfrm>
          <a:prstGeom prst="rect">
            <a:avLst/>
          </a:prstGeom>
        </p:spPr>
      </p:pic>
      <p:pic>
        <p:nvPicPr>
          <p:cNvPr id="32" name="Graphic 31" descr="User">
            <a:extLst>
              <a:ext uri="{FF2B5EF4-FFF2-40B4-BE49-F238E27FC236}">
                <a16:creationId xmlns:a16="http://schemas.microsoft.com/office/drawing/2014/main" id="{EB3C5F36-01F2-E341-A50A-8A878F1DEB1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487912" y="4750857"/>
            <a:ext cx="457200" cy="457200"/>
          </a:xfrm>
          <a:prstGeom prst="rect">
            <a:avLst/>
          </a:prstGeom>
        </p:spPr>
      </p:pic>
    </p:spTree>
    <p:extLst>
      <p:ext uri="{BB962C8B-B14F-4D97-AF65-F5344CB8AC3E}">
        <p14:creationId xmlns:p14="http://schemas.microsoft.com/office/powerpoint/2010/main" val="2267693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FE27EBD-7D7F-45E6-A352-49FC0B847BFD}"/>
              </a:ext>
            </a:extLst>
          </p:cNvPr>
          <p:cNvSpPr>
            <a:spLocks noGrp="1"/>
          </p:cNvSpPr>
          <p:nvPr>
            <p:ph type="title"/>
          </p:nvPr>
        </p:nvSpPr>
        <p:spPr>
          <a:xfrm>
            <a:off x="1340358" y="668403"/>
            <a:ext cx="8850473" cy="1107996"/>
          </a:xfrm>
        </p:spPr>
        <p:txBody>
          <a:bodyPr/>
          <a:lstStyle/>
          <a:p>
            <a:r>
              <a:rPr lang="en-AU" b="1" dirty="0">
                <a:latin typeface="Montserrat" pitchFamily="2" charset="77"/>
              </a:rPr>
              <a:t>Key Learnings and going forward </a:t>
            </a:r>
          </a:p>
        </p:txBody>
      </p:sp>
      <p:sp>
        <p:nvSpPr>
          <p:cNvPr id="23" name="Rectangle: Rounded Corners 22">
            <a:extLst>
              <a:ext uri="{FF2B5EF4-FFF2-40B4-BE49-F238E27FC236}">
                <a16:creationId xmlns:a16="http://schemas.microsoft.com/office/drawing/2014/main" id="{16003F50-4BBD-415B-843E-9DFEDC88C93E}"/>
              </a:ext>
            </a:extLst>
          </p:cNvPr>
          <p:cNvSpPr/>
          <p:nvPr/>
        </p:nvSpPr>
        <p:spPr>
          <a:xfrm rot="10800000" flipV="1">
            <a:off x="1982122" y="4403668"/>
            <a:ext cx="3031377" cy="1610742"/>
          </a:xfrm>
          <a:prstGeom prst="roundRect">
            <a:avLst/>
          </a:prstGeom>
          <a:solidFill>
            <a:srgbClr val="CE0036"/>
          </a:solidFill>
          <a:ln>
            <a:noFill/>
          </a:ln>
        </p:spPr>
        <p:style>
          <a:lnRef idx="2">
            <a:schemeClr val="lt1">
              <a:hueOff val="0"/>
              <a:satOff val="0"/>
              <a:lumOff val="0"/>
              <a:alphaOff val="0"/>
            </a:schemeClr>
          </a:lnRef>
          <a:fillRef idx="1">
            <a:schemeClr val="accent2">
              <a:hueOff val="-1455363"/>
              <a:satOff val="-83928"/>
              <a:lumOff val="8628"/>
              <a:alphaOff val="0"/>
            </a:schemeClr>
          </a:fillRef>
          <a:effectRef idx="0">
            <a:schemeClr val="accent2">
              <a:hueOff val="-1455363"/>
              <a:satOff val="-83928"/>
              <a:lumOff val="8628"/>
              <a:alphaOff val="0"/>
            </a:schemeClr>
          </a:effectRef>
          <a:fontRef idx="minor">
            <a:schemeClr val="lt1"/>
          </a:fontRef>
        </p:style>
      </p:sp>
      <p:sp>
        <p:nvSpPr>
          <p:cNvPr id="24" name="Rectangle: Rounded Corners 4">
            <a:extLst>
              <a:ext uri="{FF2B5EF4-FFF2-40B4-BE49-F238E27FC236}">
                <a16:creationId xmlns:a16="http://schemas.microsoft.com/office/drawing/2014/main" id="{F68A4FFF-092A-47F2-A8D9-910223D8F7F1}"/>
              </a:ext>
            </a:extLst>
          </p:cNvPr>
          <p:cNvSpPr txBox="1"/>
          <p:nvPr/>
        </p:nvSpPr>
        <p:spPr>
          <a:xfrm rot="10800000" flipV="1">
            <a:off x="1930156" y="4831520"/>
            <a:ext cx="3135307" cy="95937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AU" sz="2000" b="1" kern="1200" dirty="0">
                <a:solidFill>
                  <a:schemeClr val="bg1"/>
                </a:solidFill>
                <a:latin typeface="Montserrat" pitchFamily="2" charset="77"/>
              </a:rPr>
              <a:t>Learn from COVID-19 adaptations including different ways to engage students and families</a:t>
            </a:r>
            <a:endParaRPr lang="en-US" sz="2000" b="1" kern="1200" dirty="0">
              <a:solidFill>
                <a:schemeClr val="bg1"/>
              </a:solidFill>
              <a:latin typeface="Montserrat" pitchFamily="2" charset="77"/>
            </a:endParaRPr>
          </a:p>
        </p:txBody>
      </p:sp>
      <p:sp>
        <p:nvSpPr>
          <p:cNvPr id="25" name="Rectangle: Rounded Corners 22">
            <a:extLst>
              <a:ext uri="{FF2B5EF4-FFF2-40B4-BE49-F238E27FC236}">
                <a16:creationId xmlns:a16="http://schemas.microsoft.com/office/drawing/2014/main" id="{DD2A7443-E2E8-7340-B71F-F1E29E0C94D7}"/>
              </a:ext>
            </a:extLst>
          </p:cNvPr>
          <p:cNvSpPr/>
          <p:nvPr/>
        </p:nvSpPr>
        <p:spPr>
          <a:xfrm rot="10800000" flipV="1">
            <a:off x="7230468" y="4403667"/>
            <a:ext cx="3031377" cy="1610742"/>
          </a:xfrm>
          <a:prstGeom prst="roundRect">
            <a:avLst/>
          </a:prstGeom>
          <a:solidFill>
            <a:srgbClr val="6AA9E1"/>
          </a:solidFill>
          <a:ln>
            <a:noFill/>
          </a:ln>
        </p:spPr>
        <p:style>
          <a:lnRef idx="2">
            <a:schemeClr val="lt1">
              <a:hueOff val="0"/>
              <a:satOff val="0"/>
              <a:lumOff val="0"/>
              <a:alphaOff val="0"/>
            </a:schemeClr>
          </a:lnRef>
          <a:fillRef idx="1">
            <a:schemeClr val="accent2">
              <a:hueOff val="-1455363"/>
              <a:satOff val="-83928"/>
              <a:lumOff val="8628"/>
              <a:alphaOff val="0"/>
            </a:schemeClr>
          </a:fillRef>
          <a:effectRef idx="0">
            <a:schemeClr val="accent2">
              <a:hueOff val="-1455363"/>
              <a:satOff val="-83928"/>
              <a:lumOff val="8628"/>
              <a:alphaOff val="0"/>
            </a:schemeClr>
          </a:effectRef>
          <a:fontRef idx="minor">
            <a:schemeClr val="lt1"/>
          </a:fontRef>
        </p:style>
      </p:sp>
      <p:sp>
        <p:nvSpPr>
          <p:cNvPr id="14" name="Rectangle: Rounded Corners 4">
            <a:extLst>
              <a:ext uri="{FF2B5EF4-FFF2-40B4-BE49-F238E27FC236}">
                <a16:creationId xmlns:a16="http://schemas.microsoft.com/office/drawing/2014/main" id="{5799A043-02F1-4C9B-8347-242449AA617D}"/>
              </a:ext>
            </a:extLst>
          </p:cNvPr>
          <p:cNvSpPr txBox="1"/>
          <p:nvPr/>
        </p:nvSpPr>
        <p:spPr>
          <a:xfrm>
            <a:off x="7159454" y="4695518"/>
            <a:ext cx="3031377" cy="110323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AU" sz="2000" b="1" kern="1200" dirty="0">
                <a:solidFill>
                  <a:schemeClr val="bg1"/>
                </a:solidFill>
                <a:latin typeface="Montserrat" pitchFamily="2" charset="77"/>
              </a:rPr>
              <a:t>Flexible funding provided careers coordinators with authority to trial  </a:t>
            </a:r>
            <a:endParaRPr lang="en-US" sz="2000" b="1" kern="1200" dirty="0">
              <a:solidFill>
                <a:schemeClr val="bg1"/>
              </a:solidFill>
              <a:latin typeface="Montserrat" pitchFamily="2" charset="77"/>
            </a:endParaRPr>
          </a:p>
        </p:txBody>
      </p:sp>
      <p:sp>
        <p:nvSpPr>
          <p:cNvPr id="26" name="Rectangle: Rounded Corners 22">
            <a:extLst>
              <a:ext uri="{FF2B5EF4-FFF2-40B4-BE49-F238E27FC236}">
                <a16:creationId xmlns:a16="http://schemas.microsoft.com/office/drawing/2014/main" id="{33AEE348-BC2C-A348-9265-D489757B1B8E}"/>
              </a:ext>
            </a:extLst>
          </p:cNvPr>
          <p:cNvSpPr/>
          <p:nvPr/>
        </p:nvSpPr>
        <p:spPr>
          <a:xfrm rot="10800000" flipV="1">
            <a:off x="8694189" y="2284662"/>
            <a:ext cx="3031377" cy="1610742"/>
          </a:xfrm>
          <a:prstGeom prst="roundRect">
            <a:avLst/>
          </a:prstGeom>
          <a:solidFill>
            <a:srgbClr val="CE0036"/>
          </a:solidFill>
          <a:ln>
            <a:noFill/>
          </a:ln>
        </p:spPr>
        <p:style>
          <a:lnRef idx="2">
            <a:schemeClr val="lt1">
              <a:hueOff val="0"/>
              <a:satOff val="0"/>
              <a:lumOff val="0"/>
              <a:alphaOff val="0"/>
            </a:schemeClr>
          </a:lnRef>
          <a:fillRef idx="1">
            <a:schemeClr val="accent2">
              <a:hueOff val="-1455363"/>
              <a:satOff val="-83928"/>
              <a:lumOff val="8628"/>
              <a:alphaOff val="0"/>
            </a:schemeClr>
          </a:fillRef>
          <a:effectRef idx="0">
            <a:schemeClr val="accent2">
              <a:hueOff val="-1455363"/>
              <a:satOff val="-83928"/>
              <a:lumOff val="8628"/>
              <a:alphaOff val="0"/>
            </a:schemeClr>
          </a:effectRef>
          <a:fontRef idx="minor">
            <a:schemeClr val="lt1"/>
          </a:fontRef>
        </p:style>
      </p:sp>
      <p:sp>
        <p:nvSpPr>
          <p:cNvPr id="18" name="Rectangle: Rounded Corners 4">
            <a:extLst>
              <a:ext uri="{FF2B5EF4-FFF2-40B4-BE49-F238E27FC236}">
                <a16:creationId xmlns:a16="http://schemas.microsoft.com/office/drawing/2014/main" id="{93583016-2D06-4B19-ABCD-916A9D554ED6}"/>
              </a:ext>
            </a:extLst>
          </p:cNvPr>
          <p:cNvSpPr txBox="1"/>
          <p:nvPr/>
        </p:nvSpPr>
        <p:spPr>
          <a:xfrm>
            <a:off x="8696834" y="2577497"/>
            <a:ext cx="3009682" cy="10631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AU" sz="2000" b="1" kern="1200" dirty="0">
                <a:solidFill>
                  <a:schemeClr val="bg1"/>
                </a:solidFill>
                <a:latin typeface="Montserrat" pitchFamily="2" charset="77"/>
              </a:rPr>
              <a:t>Resources will further help schools to implement the models</a:t>
            </a:r>
            <a:endParaRPr lang="en-US" sz="2000" b="1" kern="1200" dirty="0">
              <a:solidFill>
                <a:schemeClr val="bg1"/>
              </a:solidFill>
              <a:latin typeface="Montserrat" pitchFamily="2" charset="77"/>
            </a:endParaRPr>
          </a:p>
        </p:txBody>
      </p:sp>
      <p:sp>
        <p:nvSpPr>
          <p:cNvPr id="27" name="Rectangle: Rounded Corners 22">
            <a:extLst>
              <a:ext uri="{FF2B5EF4-FFF2-40B4-BE49-F238E27FC236}">
                <a16:creationId xmlns:a16="http://schemas.microsoft.com/office/drawing/2014/main" id="{B4EA632C-945D-B145-A50D-BD1BB694FA7C}"/>
              </a:ext>
            </a:extLst>
          </p:cNvPr>
          <p:cNvSpPr/>
          <p:nvPr/>
        </p:nvSpPr>
        <p:spPr>
          <a:xfrm rot="10800000" flipV="1">
            <a:off x="4580311" y="2284663"/>
            <a:ext cx="3031377" cy="1610742"/>
          </a:xfrm>
          <a:prstGeom prst="roundRect">
            <a:avLst/>
          </a:prstGeom>
          <a:solidFill>
            <a:srgbClr val="6AA9E1"/>
          </a:solidFill>
          <a:ln>
            <a:noFill/>
          </a:ln>
        </p:spPr>
        <p:style>
          <a:lnRef idx="2">
            <a:schemeClr val="lt1">
              <a:hueOff val="0"/>
              <a:satOff val="0"/>
              <a:lumOff val="0"/>
              <a:alphaOff val="0"/>
            </a:schemeClr>
          </a:lnRef>
          <a:fillRef idx="1">
            <a:schemeClr val="accent2">
              <a:hueOff val="-1455363"/>
              <a:satOff val="-83928"/>
              <a:lumOff val="8628"/>
              <a:alphaOff val="0"/>
            </a:schemeClr>
          </a:fillRef>
          <a:effectRef idx="0">
            <a:schemeClr val="accent2">
              <a:hueOff val="-1455363"/>
              <a:satOff val="-83928"/>
              <a:lumOff val="8628"/>
              <a:alphaOff val="0"/>
            </a:schemeClr>
          </a:effectRef>
          <a:fontRef idx="minor">
            <a:schemeClr val="lt1"/>
          </a:fontRef>
        </p:style>
      </p:sp>
      <p:sp>
        <p:nvSpPr>
          <p:cNvPr id="8" name="Rectangle: Rounded Corners 4">
            <a:extLst>
              <a:ext uri="{FF2B5EF4-FFF2-40B4-BE49-F238E27FC236}">
                <a16:creationId xmlns:a16="http://schemas.microsoft.com/office/drawing/2014/main" id="{29759A7F-B6C9-4357-9A60-464F39834A0B}"/>
              </a:ext>
            </a:extLst>
          </p:cNvPr>
          <p:cNvSpPr txBox="1"/>
          <p:nvPr/>
        </p:nvSpPr>
        <p:spPr>
          <a:xfrm>
            <a:off x="4616376" y="2536268"/>
            <a:ext cx="3031377" cy="117457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AU" sz="2000" b="1" kern="1200" dirty="0">
                <a:solidFill>
                  <a:schemeClr val="bg1"/>
                </a:solidFill>
                <a:latin typeface="Montserrat" pitchFamily="2" charset="77"/>
              </a:rPr>
              <a:t>Support needed to share ideas and innovations  </a:t>
            </a:r>
            <a:endParaRPr lang="en-US" sz="2000" b="1" kern="1200" dirty="0">
              <a:solidFill>
                <a:schemeClr val="bg1"/>
              </a:solidFill>
              <a:latin typeface="Montserrat" pitchFamily="2" charset="77"/>
            </a:endParaRPr>
          </a:p>
        </p:txBody>
      </p:sp>
      <p:sp>
        <p:nvSpPr>
          <p:cNvPr id="28" name="Rectangle: Rounded Corners 22">
            <a:extLst>
              <a:ext uri="{FF2B5EF4-FFF2-40B4-BE49-F238E27FC236}">
                <a16:creationId xmlns:a16="http://schemas.microsoft.com/office/drawing/2014/main" id="{8E82755E-1798-C946-A171-28E041969783}"/>
              </a:ext>
            </a:extLst>
          </p:cNvPr>
          <p:cNvSpPr/>
          <p:nvPr/>
        </p:nvSpPr>
        <p:spPr>
          <a:xfrm rot="10800000" flipV="1">
            <a:off x="466434" y="2364781"/>
            <a:ext cx="3031377" cy="1610742"/>
          </a:xfrm>
          <a:prstGeom prst="roundRect">
            <a:avLst/>
          </a:prstGeom>
          <a:solidFill>
            <a:srgbClr val="CE0036"/>
          </a:solidFill>
          <a:ln>
            <a:noFill/>
          </a:ln>
        </p:spPr>
        <p:style>
          <a:lnRef idx="2">
            <a:schemeClr val="lt1">
              <a:hueOff val="0"/>
              <a:satOff val="0"/>
              <a:lumOff val="0"/>
              <a:alphaOff val="0"/>
            </a:schemeClr>
          </a:lnRef>
          <a:fillRef idx="1">
            <a:schemeClr val="accent2">
              <a:hueOff val="-1455363"/>
              <a:satOff val="-83928"/>
              <a:lumOff val="8628"/>
              <a:alphaOff val="0"/>
            </a:schemeClr>
          </a:fillRef>
          <a:effectRef idx="0">
            <a:schemeClr val="accent2">
              <a:hueOff val="-1455363"/>
              <a:satOff val="-83928"/>
              <a:lumOff val="8628"/>
              <a:alphaOff val="0"/>
            </a:schemeClr>
          </a:effectRef>
          <a:fontRef idx="minor">
            <a:schemeClr val="lt1"/>
          </a:fontRef>
        </p:style>
      </p:sp>
      <p:sp>
        <p:nvSpPr>
          <p:cNvPr id="21" name="Rectangle: Rounded Corners 4">
            <a:extLst>
              <a:ext uri="{FF2B5EF4-FFF2-40B4-BE49-F238E27FC236}">
                <a16:creationId xmlns:a16="http://schemas.microsoft.com/office/drawing/2014/main" id="{0DDF01BC-A187-45A3-A656-07599DDB00BB}"/>
              </a:ext>
            </a:extLst>
          </p:cNvPr>
          <p:cNvSpPr txBox="1"/>
          <p:nvPr/>
        </p:nvSpPr>
        <p:spPr>
          <a:xfrm>
            <a:off x="321171" y="2797568"/>
            <a:ext cx="3263532" cy="84168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AU" sz="2000" b="1" kern="1200" dirty="0">
                <a:solidFill>
                  <a:schemeClr val="bg1"/>
                </a:solidFill>
                <a:latin typeface="Montserrat" pitchFamily="2" charset="77"/>
              </a:rPr>
              <a:t>Ongoing profiling of good practice case studies and successes to support broader adoption </a:t>
            </a:r>
            <a:endParaRPr lang="en-US" sz="2000" b="1" kern="1200" dirty="0">
              <a:solidFill>
                <a:schemeClr val="bg1"/>
              </a:solidFill>
              <a:latin typeface="Montserrat" pitchFamily="2" charset="77"/>
            </a:endParaRPr>
          </a:p>
        </p:txBody>
      </p:sp>
    </p:spTree>
    <p:extLst>
      <p:ext uri="{BB962C8B-B14F-4D97-AF65-F5344CB8AC3E}">
        <p14:creationId xmlns:p14="http://schemas.microsoft.com/office/powerpoint/2010/main" val="3206765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7" name="Rectangle 39">
            <a:extLst>
              <a:ext uri="{FF2B5EF4-FFF2-40B4-BE49-F238E27FC236}">
                <a16:creationId xmlns:a16="http://schemas.microsoft.com/office/drawing/2014/main" id="{DEE2AD96-B495-4E06-9291-B71706F728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Rectangle 41">
            <a:extLst>
              <a:ext uri="{FF2B5EF4-FFF2-40B4-BE49-F238E27FC236}">
                <a16:creationId xmlns:a16="http://schemas.microsoft.com/office/drawing/2014/main" id="{53CF6D67-C5A8-4ADD-9E8E-1E38CA1D3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38515" y="639280"/>
            <a:ext cx="6858000" cy="55794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Rectangle 43">
            <a:extLst>
              <a:ext uri="{FF2B5EF4-FFF2-40B4-BE49-F238E27FC236}">
                <a16:creationId xmlns:a16="http://schemas.microsoft.com/office/drawing/2014/main" id="{86909FA0-B515-4681-B7A8-FA281D133B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3206" y="395206"/>
            <a:ext cx="6346209" cy="557608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Rectangle 45">
            <a:extLst>
              <a:ext uri="{FF2B5EF4-FFF2-40B4-BE49-F238E27FC236}">
                <a16:creationId xmlns:a16="http://schemas.microsoft.com/office/drawing/2014/main" id="{21C9FE86-FCC3-4A31-AA1C-C882262B7F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28907" y="2818967"/>
            <a:ext cx="2501979" cy="557608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Rectangle 47">
            <a:extLst>
              <a:ext uri="{FF2B5EF4-FFF2-40B4-BE49-F238E27FC236}">
                <a16:creationId xmlns:a16="http://schemas.microsoft.com/office/drawing/2014/main" id="{7D96243B-ECED-4B71-8E06-AE9A285EAD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25002" y="852793"/>
            <a:ext cx="6858001" cy="5152412"/>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 name="Oval 49">
            <a:extLst>
              <a:ext uri="{FF2B5EF4-FFF2-40B4-BE49-F238E27FC236}">
                <a16:creationId xmlns:a16="http://schemas.microsoft.com/office/drawing/2014/main" id="{A09989E4-EFDC-4A90-A633-E0525FB41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818753" y="1128497"/>
            <a:ext cx="4318303" cy="4318303"/>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3FCBB8CA-0C59-4B48-B55A-E75E4B1AF75F}"/>
              </a:ext>
            </a:extLst>
          </p:cNvPr>
          <p:cNvSpPr>
            <a:spLocks noGrp="1"/>
          </p:cNvSpPr>
          <p:nvPr>
            <p:ph type="title"/>
          </p:nvPr>
        </p:nvSpPr>
        <p:spPr>
          <a:xfrm>
            <a:off x="826396" y="586855"/>
            <a:ext cx="4420600" cy="3387497"/>
          </a:xfrm>
        </p:spPr>
        <p:txBody>
          <a:bodyPr vert="horz" lIns="91440" tIns="45720" rIns="91440" bIns="45720" rtlCol="0" anchor="b">
            <a:normAutofit fontScale="90000"/>
          </a:bodyPr>
          <a:lstStyle/>
          <a:p>
            <a:pPr algn="r"/>
            <a:r>
              <a:rPr lang="en-US" sz="2200" kern="1200" dirty="0">
                <a:solidFill>
                  <a:srgbClr val="FFFFFF"/>
                </a:solidFill>
                <a:latin typeface="Montserrat Light"/>
              </a:rPr>
              <a:t>Credits: principals, teachers and students of the following schools and to industry leaders who formed the reference group.</a:t>
            </a:r>
            <a:br>
              <a:rPr lang="en-US" sz="2200" kern="1200" dirty="0">
                <a:latin typeface="Montserrat Light"/>
              </a:rPr>
            </a:br>
            <a:r>
              <a:rPr lang="en-US" sz="2200" kern="1200" dirty="0">
                <a:solidFill>
                  <a:srgbClr val="FFFFFF"/>
                </a:solidFill>
                <a:latin typeface="Montserrat Light"/>
              </a:rPr>
              <a:t> </a:t>
            </a:r>
            <a:br>
              <a:rPr lang="en-US" sz="2200" kern="1200" dirty="0">
                <a:latin typeface="Montserrat Light"/>
              </a:rPr>
            </a:br>
            <a:r>
              <a:rPr lang="en-US" sz="2200" kern="1200" dirty="0">
                <a:solidFill>
                  <a:srgbClr val="FFFFFF"/>
                </a:solidFill>
                <a:latin typeface="Montserrat Light"/>
              </a:rPr>
              <a:t>For further information please contact</a:t>
            </a:r>
            <a:r>
              <a:rPr lang="en-US" sz="2200" kern="1200" dirty="0">
                <a:solidFill>
                  <a:srgbClr val="FFFFFF"/>
                </a:solidFill>
                <a:latin typeface="+mj-lt"/>
                <a:ea typeface="+mj-ea"/>
                <a:cs typeface="+mj-cs"/>
              </a:rPr>
              <a:t>: </a:t>
            </a:r>
            <a:br>
              <a:rPr lang="en-US" sz="2200" kern="1200" dirty="0"/>
            </a:br>
            <a:r>
              <a:rPr lang="en-US" sz="2200" b="1" kern="1200" dirty="0">
                <a:solidFill>
                  <a:srgbClr val="FFFFFF"/>
                </a:solidFill>
                <a:latin typeface="Montserrat"/>
              </a:rPr>
              <a:t> </a:t>
            </a:r>
            <a:r>
              <a:rPr lang="en-US" sz="2200" kern="1200" dirty="0">
                <a:solidFill>
                  <a:srgbClr val="FFFFFF"/>
                </a:solidFill>
                <a:latin typeface="Montserrat"/>
                <a:hlinkClick r:id="rId3">
                  <a:extLst>
                    <a:ext uri="{A12FA001-AC4F-418D-AE19-62706E023703}">
                      <ahyp:hlinkClr xmlns:ahyp="http://schemas.microsoft.com/office/drawing/2018/hyperlinkcolor" val="tx"/>
                    </a:ext>
                  </a:extLst>
                </a:hlinkClick>
              </a:rPr>
              <a:t>glenda.obrien@det.nsw.edu.au</a:t>
            </a:r>
            <a:br>
              <a:rPr lang="en-US" sz="2200" kern="1200" dirty="0"/>
            </a:br>
            <a:br>
              <a:rPr lang="en-US" sz="2200" kern="1200" dirty="0"/>
            </a:br>
            <a:endParaRPr lang="en-US" sz="2200" kern="1200" dirty="0">
              <a:solidFill>
                <a:srgbClr val="FFFFFF"/>
              </a:solidFill>
              <a:latin typeface="+mj-lt"/>
              <a:ea typeface="+mj-ea"/>
              <a:cs typeface="+mj-cs"/>
            </a:endParaRPr>
          </a:p>
        </p:txBody>
      </p:sp>
      <p:sp>
        <p:nvSpPr>
          <p:cNvPr id="5" name="TextBox 4">
            <a:extLst>
              <a:ext uri="{FF2B5EF4-FFF2-40B4-BE49-F238E27FC236}">
                <a16:creationId xmlns:a16="http://schemas.microsoft.com/office/drawing/2014/main" id="{6219225F-40EA-476C-B07A-5164DC1D9D82}"/>
              </a:ext>
            </a:extLst>
          </p:cNvPr>
          <p:cNvSpPr txBox="1"/>
          <p:nvPr/>
        </p:nvSpPr>
        <p:spPr>
          <a:xfrm>
            <a:off x="6503158" y="649480"/>
            <a:ext cx="4862447" cy="5546047"/>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Autofit/>
          </a:bodyPr>
          <a:lstStyle/>
          <a:p>
            <a:pPr marL="228600" indent="-228600" defTabSz="914400">
              <a:lnSpc>
                <a:spcPct val="90000"/>
              </a:lnSpc>
              <a:spcAft>
                <a:spcPts val="600"/>
              </a:spcAft>
              <a:buFont typeface="Arial" panose="020B0604020202020204" pitchFamily="34" charset="0"/>
              <a:buChar char="•"/>
            </a:pPr>
            <a:r>
              <a:rPr lang="en-US" sz="1100" b="1" dirty="0">
                <a:latin typeface="Montserrat"/>
              </a:rPr>
              <a:t>Anson Street School - Orange</a:t>
            </a:r>
            <a:endParaRPr lang="en-US" sz="1100" b="1" dirty="0">
              <a:latin typeface="Montserrat"/>
              <a:cs typeface="Calibri"/>
            </a:endParaRPr>
          </a:p>
          <a:p>
            <a:pPr marL="228600" indent="-228600" defTabSz="914400">
              <a:lnSpc>
                <a:spcPct val="90000"/>
              </a:lnSpc>
              <a:spcAft>
                <a:spcPts val="600"/>
              </a:spcAft>
              <a:buFont typeface="Arial" panose="020B0604020202020204" pitchFamily="34" charset="0"/>
              <a:buChar char="•"/>
            </a:pPr>
            <a:r>
              <a:rPr lang="en-US" sz="1100" b="1" dirty="0">
                <a:latin typeface="Montserrat"/>
              </a:rPr>
              <a:t>Blayney High School</a:t>
            </a:r>
            <a:endParaRPr lang="en-US" sz="1100" b="1" dirty="0">
              <a:latin typeface="Montserrat"/>
              <a:cs typeface="Calibri"/>
            </a:endParaRPr>
          </a:p>
          <a:p>
            <a:pPr marL="228600" indent="-228600" defTabSz="914400">
              <a:lnSpc>
                <a:spcPct val="90000"/>
              </a:lnSpc>
              <a:spcAft>
                <a:spcPts val="600"/>
              </a:spcAft>
              <a:buFont typeface="Arial" panose="020B0604020202020204" pitchFamily="34" charset="0"/>
              <a:buChar char="•"/>
            </a:pPr>
            <a:r>
              <a:rPr lang="en-US" sz="1100" b="1" dirty="0">
                <a:latin typeface="Montserrat"/>
              </a:rPr>
              <a:t>Camden Haven High School</a:t>
            </a:r>
            <a:endParaRPr lang="en-US" sz="1100" b="1" dirty="0">
              <a:latin typeface="Montserrat"/>
              <a:cs typeface="Calibri"/>
            </a:endParaRPr>
          </a:p>
          <a:p>
            <a:pPr marL="228600" indent="-228600" defTabSz="914400">
              <a:lnSpc>
                <a:spcPct val="90000"/>
              </a:lnSpc>
              <a:spcAft>
                <a:spcPts val="600"/>
              </a:spcAft>
              <a:buFont typeface="Arial" panose="020B0604020202020204" pitchFamily="34" charset="0"/>
              <a:buChar char="•"/>
            </a:pPr>
            <a:r>
              <a:rPr lang="en-US" sz="1100" b="1" dirty="0">
                <a:latin typeface="Montserrat"/>
              </a:rPr>
              <a:t>Crestwood High School</a:t>
            </a:r>
            <a:endParaRPr lang="en-US" sz="1100" b="1" dirty="0">
              <a:latin typeface="Montserrat"/>
              <a:cs typeface="Calibri"/>
            </a:endParaRPr>
          </a:p>
          <a:p>
            <a:pPr marL="228600" indent="-228600" defTabSz="914400">
              <a:lnSpc>
                <a:spcPct val="90000"/>
              </a:lnSpc>
              <a:spcAft>
                <a:spcPts val="600"/>
              </a:spcAft>
              <a:buFont typeface="Arial" panose="020B0604020202020204" pitchFamily="34" charset="0"/>
              <a:buChar char="•"/>
            </a:pPr>
            <a:r>
              <a:rPr lang="en-US" sz="1100" b="1" dirty="0">
                <a:latin typeface="Montserrat"/>
              </a:rPr>
              <a:t>Cumberland High School</a:t>
            </a:r>
            <a:endParaRPr lang="en-US" sz="1100" b="1" dirty="0">
              <a:latin typeface="Montserrat"/>
              <a:cs typeface="Calibri"/>
            </a:endParaRPr>
          </a:p>
          <a:p>
            <a:pPr marL="228600" indent="-228600" defTabSz="914400">
              <a:lnSpc>
                <a:spcPct val="90000"/>
              </a:lnSpc>
              <a:spcAft>
                <a:spcPts val="600"/>
              </a:spcAft>
              <a:buFont typeface="Arial" panose="020B0604020202020204" pitchFamily="34" charset="0"/>
              <a:buChar char="•"/>
            </a:pPr>
            <a:r>
              <a:rPr lang="en-US" sz="1100" b="1" dirty="0">
                <a:latin typeface="Montserrat"/>
              </a:rPr>
              <a:t>Dapto High School</a:t>
            </a:r>
            <a:endParaRPr lang="en-US" sz="1100" b="1" dirty="0">
              <a:latin typeface="Montserrat"/>
              <a:cs typeface="Calibri"/>
            </a:endParaRPr>
          </a:p>
          <a:p>
            <a:pPr marL="228600" indent="-228600" defTabSz="914400">
              <a:lnSpc>
                <a:spcPct val="90000"/>
              </a:lnSpc>
              <a:spcAft>
                <a:spcPts val="600"/>
              </a:spcAft>
              <a:buFont typeface="Arial" panose="020B0604020202020204" pitchFamily="34" charset="0"/>
              <a:buChar char="•"/>
            </a:pPr>
            <a:r>
              <a:rPr lang="en-US" sz="1100" b="1" dirty="0">
                <a:latin typeface="Montserrat"/>
              </a:rPr>
              <a:t>Elizabeth Macarthur High School</a:t>
            </a:r>
            <a:endParaRPr lang="en-US" sz="1100" b="1" dirty="0">
              <a:latin typeface="Montserrat"/>
              <a:cs typeface="Calibri"/>
            </a:endParaRPr>
          </a:p>
          <a:p>
            <a:pPr marL="228600" indent="-228600" defTabSz="914400">
              <a:lnSpc>
                <a:spcPct val="90000"/>
              </a:lnSpc>
              <a:spcAft>
                <a:spcPts val="600"/>
              </a:spcAft>
              <a:buFont typeface="Arial" panose="020B0604020202020204" pitchFamily="34" charset="0"/>
              <a:buChar char="•"/>
            </a:pPr>
            <a:r>
              <a:rPr lang="en-US" sz="1100" b="1" dirty="0">
                <a:latin typeface="Montserrat"/>
              </a:rPr>
              <a:t>Hawkesbury High School </a:t>
            </a:r>
            <a:endParaRPr lang="en-US" sz="1100" b="1" dirty="0">
              <a:latin typeface="Montserrat"/>
              <a:cs typeface="Calibri"/>
            </a:endParaRPr>
          </a:p>
          <a:p>
            <a:pPr marL="228600" indent="-228600" defTabSz="914400">
              <a:lnSpc>
                <a:spcPct val="90000"/>
              </a:lnSpc>
              <a:spcAft>
                <a:spcPts val="600"/>
              </a:spcAft>
              <a:buFont typeface="Arial" panose="020B0604020202020204" pitchFamily="34" charset="0"/>
              <a:buChar char="•"/>
            </a:pPr>
            <a:r>
              <a:rPr lang="en-US" sz="1100" b="1" dirty="0">
                <a:latin typeface="Montserrat"/>
              </a:rPr>
              <a:t>Henry Kendall High School - Special Education Centre</a:t>
            </a:r>
            <a:endParaRPr lang="en-US" sz="1100" b="1" dirty="0">
              <a:latin typeface="Montserrat"/>
              <a:cs typeface="Calibri"/>
            </a:endParaRPr>
          </a:p>
          <a:p>
            <a:pPr marL="228600" indent="-228600" defTabSz="914400">
              <a:lnSpc>
                <a:spcPct val="90000"/>
              </a:lnSpc>
              <a:spcAft>
                <a:spcPts val="600"/>
              </a:spcAft>
              <a:buFont typeface="Arial" panose="020B0604020202020204" pitchFamily="34" charset="0"/>
              <a:buChar char="•"/>
            </a:pPr>
            <a:r>
              <a:rPr lang="en-US" sz="1100" b="1" dirty="0">
                <a:latin typeface="Montserrat"/>
              </a:rPr>
              <a:t>Hunter River High School </a:t>
            </a:r>
            <a:endParaRPr lang="en-US" sz="1100" b="1" dirty="0">
              <a:latin typeface="Montserrat"/>
              <a:cs typeface="Calibri"/>
            </a:endParaRPr>
          </a:p>
          <a:p>
            <a:pPr marL="228600" indent="-228600" defTabSz="914400">
              <a:lnSpc>
                <a:spcPct val="90000"/>
              </a:lnSpc>
              <a:spcAft>
                <a:spcPts val="600"/>
              </a:spcAft>
              <a:buFont typeface="Arial" panose="020B0604020202020204" pitchFamily="34" charset="0"/>
              <a:buChar char="•"/>
            </a:pPr>
            <a:r>
              <a:rPr lang="en-US" sz="1100" b="1" dirty="0">
                <a:latin typeface="Montserrat"/>
              </a:rPr>
              <a:t>Lindfield Learning  Village</a:t>
            </a:r>
            <a:endParaRPr lang="en-US" sz="1100" b="1" dirty="0">
              <a:latin typeface="Montserrat"/>
              <a:cs typeface="Calibri"/>
            </a:endParaRPr>
          </a:p>
          <a:p>
            <a:pPr marL="228600" indent="-228600" defTabSz="914400">
              <a:lnSpc>
                <a:spcPct val="90000"/>
              </a:lnSpc>
              <a:spcAft>
                <a:spcPts val="600"/>
              </a:spcAft>
              <a:buFont typeface="Arial" panose="020B0604020202020204" pitchFamily="34" charset="0"/>
              <a:buChar char="•"/>
            </a:pPr>
            <a:r>
              <a:rPr lang="en-US" sz="1100" b="1" dirty="0">
                <a:latin typeface="Montserrat"/>
              </a:rPr>
              <a:t>Murrumbidgee Regional High School </a:t>
            </a:r>
            <a:endParaRPr lang="en-US" sz="1100" b="1" dirty="0">
              <a:latin typeface="Montserrat"/>
              <a:cs typeface="Calibri"/>
            </a:endParaRPr>
          </a:p>
          <a:p>
            <a:pPr marL="228600" indent="-228600" defTabSz="914400">
              <a:lnSpc>
                <a:spcPct val="90000"/>
              </a:lnSpc>
              <a:spcAft>
                <a:spcPts val="600"/>
              </a:spcAft>
              <a:buFont typeface="Arial" panose="020B0604020202020204" pitchFamily="34" charset="0"/>
              <a:buChar char="•"/>
            </a:pPr>
            <a:r>
              <a:rPr lang="en-US" sz="1100" b="1" dirty="0">
                <a:latin typeface="Montserrat"/>
              </a:rPr>
              <a:t>Nepean Creative and Performing Arts High School</a:t>
            </a:r>
            <a:endParaRPr lang="en-US" sz="1100" b="1" dirty="0">
              <a:latin typeface="Montserrat"/>
              <a:cs typeface="Calibri"/>
            </a:endParaRPr>
          </a:p>
          <a:p>
            <a:pPr marL="228600" indent="-228600" defTabSz="914400">
              <a:lnSpc>
                <a:spcPct val="90000"/>
              </a:lnSpc>
              <a:spcAft>
                <a:spcPts val="600"/>
              </a:spcAft>
              <a:buFont typeface="Arial" panose="020B0604020202020204" pitchFamily="34" charset="0"/>
              <a:buChar char="•"/>
            </a:pPr>
            <a:r>
              <a:rPr lang="en-US" sz="1100" b="1" dirty="0">
                <a:latin typeface="Montserrat"/>
              </a:rPr>
              <a:t>Northern Border Senior Access Program</a:t>
            </a:r>
            <a:endParaRPr lang="en-US" sz="1100" b="1" dirty="0">
              <a:latin typeface="Montserrat"/>
              <a:cs typeface="Calibri"/>
            </a:endParaRPr>
          </a:p>
          <a:p>
            <a:pPr marL="228600" indent="-228600" defTabSz="914400">
              <a:lnSpc>
                <a:spcPct val="90000"/>
              </a:lnSpc>
              <a:spcAft>
                <a:spcPts val="600"/>
              </a:spcAft>
              <a:buFont typeface="Arial" panose="020B0604020202020204" pitchFamily="34" charset="0"/>
              <a:buChar char="•"/>
            </a:pPr>
            <a:r>
              <a:rPr lang="en-US" sz="1100" b="1" dirty="0">
                <a:latin typeface="Montserrat"/>
              </a:rPr>
              <a:t>Orange High School</a:t>
            </a:r>
            <a:endParaRPr lang="en-US" sz="1100" b="1" dirty="0">
              <a:latin typeface="Montserrat"/>
              <a:cs typeface="Calibri"/>
            </a:endParaRPr>
          </a:p>
          <a:p>
            <a:pPr marL="228600" indent="-228600" defTabSz="914400">
              <a:lnSpc>
                <a:spcPct val="90000"/>
              </a:lnSpc>
              <a:spcAft>
                <a:spcPts val="600"/>
              </a:spcAft>
              <a:buFont typeface="Arial" panose="020B0604020202020204" pitchFamily="34" charset="0"/>
              <a:buChar char="•"/>
            </a:pPr>
            <a:r>
              <a:rPr lang="en-US" sz="1100" b="1" dirty="0">
                <a:latin typeface="Montserrat"/>
              </a:rPr>
              <a:t>Ryde Secondary College  </a:t>
            </a:r>
            <a:endParaRPr lang="en-US" sz="1100" b="1" dirty="0">
              <a:latin typeface="Montserrat"/>
              <a:cs typeface="Calibri"/>
            </a:endParaRPr>
          </a:p>
          <a:p>
            <a:pPr marL="228600" indent="-228600" defTabSz="914400">
              <a:lnSpc>
                <a:spcPct val="90000"/>
              </a:lnSpc>
              <a:spcAft>
                <a:spcPts val="600"/>
              </a:spcAft>
              <a:buFont typeface="Arial" panose="020B0604020202020204" pitchFamily="34" charset="0"/>
              <a:buChar char="•"/>
            </a:pPr>
            <a:r>
              <a:rPr lang="en-US" sz="1100" b="1" dirty="0">
                <a:latin typeface="Montserrat"/>
              </a:rPr>
              <a:t>Swansea High School</a:t>
            </a:r>
            <a:endParaRPr lang="en-US" sz="1100" b="1" dirty="0">
              <a:latin typeface="Montserrat"/>
              <a:cs typeface="Calibri"/>
            </a:endParaRPr>
          </a:p>
          <a:p>
            <a:pPr marL="228600" indent="-228600" defTabSz="914400">
              <a:lnSpc>
                <a:spcPct val="90000"/>
              </a:lnSpc>
              <a:spcAft>
                <a:spcPts val="600"/>
              </a:spcAft>
              <a:buFont typeface="Arial" panose="020B0604020202020204" pitchFamily="34" charset="0"/>
              <a:buChar char="•"/>
            </a:pPr>
            <a:r>
              <a:rPr lang="en-US" sz="1100" b="1" dirty="0">
                <a:latin typeface="Montserrat"/>
              </a:rPr>
              <a:t>Seven Hills West Public School</a:t>
            </a:r>
            <a:endParaRPr lang="en-US" sz="1100" b="1" dirty="0">
              <a:latin typeface="Montserrat"/>
              <a:cs typeface="Calibri"/>
            </a:endParaRPr>
          </a:p>
          <a:p>
            <a:pPr marL="228600" indent="-228600" defTabSz="914400">
              <a:lnSpc>
                <a:spcPct val="90000"/>
              </a:lnSpc>
              <a:spcAft>
                <a:spcPts val="600"/>
              </a:spcAft>
              <a:buFont typeface="Arial" panose="020B0604020202020204" pitchFamily="34" charset="0"/>
              <a:buChar char="•"/>
            </a:pPr>
            <a:r>
              <a:rPr lang="en-US" sz="1100" b="1" dirty="0">
                <a:latin typeface="Montserrat"/>
              </a:rPr>
              <a:t>Sydney Secondary College Blackwattle Bay</a:t>
            </a:r>
            <a:endParaRPr lang="en-US" sz="1100" b="1" dirty="0">
              <a:latin typeface="Montserrat"/>
              <a:cs typeface="Calibri"/>
            </a:endParaRPr>
          </a:p>
          <a:p>
            <a:pPr marL="228600" indent="-228600" defTabSz="914400">
              <a:lnSpc>
                <a:spcPct val="90000"/>
              </a:lnSpc>
              <a:spcAft>
                <a:spcPts val="600"/>
              </a:spcAft>
              <a:buFont typeface="Arial" panose="020B0604020202020204" pitchFamily="34" charset="0"/>
              <a:buChar char="•"/>
            </a:pPr>
            <a:r>
              <a:rPr lang="en-US" sz="1100" b="1" dirty="0">
                <a:latin typeface="Montserrat"/>
              </a:rPr>
              <a:t>The Rivers Secondary Campuses - Richmond River High Campus </a:t>
            </a:r>
            <a:endParaRPr lang="en-US" sz="1100" b="1" dirty="0">
              <a:latin typeface="Montserrat"/>
              <a:cs typeface="Calibri"/>
            </a:endParaRPr>
          </a:p>
          <a:p>
            <a:pPr marL="228600" indent="-228600" defTabSz="914400">
              <a:lnSpc>
                <a:spcPct val="90000"/>
              </a:lnSpc>
              <a:spcAft>
                <a:spcPts val="600"/>
              </a:spcAft>
              <a:buFont typeface="Arial" panose="020B0604020202020204" pitchFamily="34" charset="0"/>
              <a:buChar char="•"/>
            </a:pPr>
            <a:r>
              <a:rPr lang="en-US" sz="1100" b="1" dirty="0">
                <a:latin typeface="Montserrat"/>
              </a:rPr>
              <a:t> Ulladulla High School</a:t>
            </a:r>
            <a:endParaRPr lang="en-US" sz="1100" b="1" dirty="0">
              <a:latin typeface="Montserrat"/>
              <a:cs typeface="Calibri"/>
            </a:endParaRPr>
          </a:p>
          <a:p>
            <a:pPr marL="228600" indent="-228600" defTabSz="914400">
              <a:lnSpc>
                <a:spcPct val="90000"/>
              </a:lnSpc>
              <a:spcAft>
                <a:spcPts val="600"/>
              </a:spcAft>
              <a:buFont typeface="Arial" panose="020B0604020202020204" pitchFamily="34" charset="0"/>
              <a:buChar char="•"/>
            </a:pPr>
            <a:r>
              <a:rPr lang="en-US" sz="1100" b="1" dirty="0">
                <a:latin typeface="Montserrat"/>
              </a:rPr>
              <a:t>Wadalba Community School</a:t>
            </a:r>
            <a:endParaRPr lang="en-US" sz="1100" b="1" dirty="0">
              <a:latin typeface="Montserrat"/>
              <a:cs typeface="Calibri"/>
            </a:endParaRPr>
          </a:p>
          <a:p>
            <a:pPr marL="228600" indent="-228600" defTabSz="914400">
              <a:lnSpc>
                <a:spcPct val="90000"/>
              </a:lnSpc>
              <a:spcAft>
                <a:spcPts val="600"/>
              </a:spcAft>
              <a:buFont typeface="Arial" panose="020B0604020202020204" pitchFamily="34" charset="0"/>
              <a:buChar char="•"/>
            </a:pPr>
            <a:r>
              <a:rPr lang="en-US" sz="1100" b="1" dirty="0">
                <a:latin typeface="Montserrat"/>
              </a:rPr>
              <a:t>Wollongong High School of the Performing  Arts </a:t>
            </a:r>
            <a:endParaRPr lang="en-US" sz="1100" b="1" dirty="0">
              <a:latin typeface="Montserrat"/>
              <a:cs typeface="Calibri"/>
            </a:endParaRPr>
          </a:p>
          <a:p>
            <a:pPr marL="228600" indent="-228600" defTabSz="914400">
              <a:lnSpc>
                <a:spcPct val="90000"/>
              </a:lnSpc>
              <a:spcAft>
                <a:spcPts val="600"/>
              </a:spcAft>
              <a:buFont typeface="Arial" panose="020B0604020202020204" pitchFamily="34" charset="0"/>
              <a:buChar char="•"/>
            </a:pPr>
            <a:r>
              <a:rPr lang="en-US" sz="1100" b="1" dirty="0">
                <a:latin typeface="Montserrat"/>
              </a:rPr>
              <a:t>Yass High School</a:t>
            </a:r>
            <a:endParaRPr lang="en-US" sz="1100" b="1" dirty="0">
              <a:latin typeface="Montserrat"/>
              <a:cs typeface="Calibri"/>
            </a:endParaRPr>
          </a:p>
        </p:txBody>
      </p:sp>
    </p:spTree>
    <p:extLst>
      <p:ext uri="{BB962C8B-B14F-4D97-AF65-F5344CB8AC3E}">
        <p14:creationId xmlns:p14="http://schemas.microsoft.com/office/powerpoint/2010/main" val="2815721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3AFE8227-C443-417B-BA91-520EB1EF4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2">
            <a:extLst>
              <a:ext uri="{FF2B5EF4-FFF2-40B4-BE49-F238E27FC236}">
                <a16:creationId xmlns:a16="http://schemas.microsoft.com/office/drawing/2014/main" id="{90354EED-321F-4670-BAEB-BEFD8C53D794}"/>
              </a:ext>
            </a:extLst>
          </p:cNvPr>
          <p:cNvPicPr>
            <a:picLocks noChangeAspect="1"/>
          </p:cNvPicPr>
          <p:nvPr/>
        </p:nvPicPr>
        <p:blipFill rotWithShape="1">
          <a:blip r:embed="rId3"/>
          <a:srcRect l="14735" r="735" b="-1"/>
          <a:stretch/>
        </p:blipFill>
        <p:spPr>
          <a:xfrm>
            <a:off x="20" y="431"/>
            <a:ext cx="8115280" cy="6408311"/>
          </a:xfrm>
          <a:prstGeom prst="rect">
            <a:avLst/>
          </a:prstGeom>
        </p:spPr>
      </p:pic>
      <p:sp>
        <p:nvSpPr>
          <p:cNvPr id="3" name="TextBox 2">
            <a:extLst>
              <a:ext uri="{FF2B5EF4-FFF2-40B4-BE49-F238E27FC236}">
                <a16:creationId xmlns:a16="http://schemas.microsoft.com/office/drawing/2014/main" id="{D2ABB437-F28F-4A06-B9E3-E9704460A064}"/>
              </a:ext>
            </a:extLst>
          </p:cNvPr>
          <p:cNvSpPr txBox="1"/>
          <p:nvPr/>
        </p:nvSpPr>
        <p:spPr>
          <a:xfrm>
            <a:off x="8308450" y="495824"/>
            <a:ext cx="3277556" cy="5462849"/>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Autofit/>
          </a:bodyPr>
          <a:lstStyle/>
          <a:p>
            <a:pPr indent="-228600" defTabSz="914400">
              <a:lnSpc>
                <a:spcPct val="90000"/>
              </a:lnSpc>
              <a:spcBef>
                <a:spcPct val="0"/>
              </a:spcBef>
              <a:spcAft>
                <a:spcPts val="600"/>
              </a:spcAft>
              <a:buFont typeface="Arial" panose="020B0604020202020204" pitchFamily="34" charset="0"/>
              <a:buChar char="•"/>
            </a:pPr>
            <a:r>
              <a:rPr lang="en-US" sz="2400" b="1" dirty="0">
                <a:latin typeface="Montserrat Medium"/>
              </a:rPr>
              <a:t>Schools generally send students 15–16-years of age to one week of work experience at the end of the school year. </a:t>
            </a:r>
            <a:endParaRPr lang="en-US" sz="2400" b="1" dirty="0">
              <a:latin typeface="Montserrat Medium"/>
              <a:cs typeface="Calibri"/>
            </a:endParaRPr>
          </a:p>
          <a:p>
            <a:pPr indent="-228600" defTabSz="914400">
              <a:lnSpc>
                <a:spcPct val="90000"/>
              </a:lnSpc>
              <a:spcBef>
                <a:spcPct val="0"/>
              </a:spcBef>
              <a:spcAft>
                <a:spcPts val="600"/>
              </a:spcAft>
              <a:buFont typeface="Arial" panose="020B0604020202020204" pitchFamily="34" charset="0"/>
              <a:buChar char="•"/>
            </a:pPr>
            <a:endParaRPr lang="en-US" sz="2400" b="1" dirty="0">
              <a:latin typeface="Montserrat Medium"/>
            </a:endParaRPr>
          </a:p>
          <a:p>
            <a:pPr marL="457200" indent="-457200" defTabSz="914400">
              <a:lnSpc>
                <a:spcPct val="90000"/>
              </a:lnSpc>
              <a:spcBef>
                <a:spcPct val="0"/>
              </a:spcBef>
              <a:spcAft>
                <a:spcPts val="600"/>
              </a:spcAft>
              <a:buFont typeface="Arial"/>
              <a:buChar char="•"/>
            </a:pPr>
            <a:r>
              <a:rPr lang="en-US" sz="2400" b="1" dirty="0">
                <a:latin typeface="Montserrat Medium"/>
              </a:rPr>
              <a:t>Are there alternatives?</a:t>
            </a:r>
            <a:endParaRPr lang="en-US" sz="2400" b="1" dirty="0">
              <a:latin typeface="Montserrat Medium"/>
              <a:cs typeface="Calibri"/>
            </a:endParaRPr>
          </a:p>
        </p:txBody>
      </p:sp>
      <p:sp>
        <p:nvSpPr>
          <p:cNvPr id="35" name="Rectangle 34">
            <a:extLst>
              <a:ext uri="{FF2B5EF4-FFF2-40B4-BE49-F238E27FC236}">
                <a16:creationId xmlns:a16="http://schemas.microsoft.com/office/drawing/2014/main" id="{907741FC-B544-4A6E-B831-6789D0423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6408741"/>
            <a:ext cx="12191998" cy="457202"/>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a:extLst>
              <a:ext uri="{FF2B5EF4-FFF2-40B4-BE49-F238E27FC236}">
                <a16:creationId xmlns:a16="http://schemas.microsoft.com/office/drawing/2014/main" id="{3F0BE7ED-7814-4273-B18A-F26CC038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6408742"/>
            <a:ext cx="8115300" cy="449258"/>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113295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88B2E60-D9A2-4D6C-BC50-65F8F1B37D67}"/>
              </a:ext>
            </a:extLst>
          </p:cNvPr>
          <p:cNvSpPr>
            <a:spLocks noGrp="1"/>
          </p:cNvSpPr>
          <p:nvPr>
            <p:ph type="title"/>
          </p:nvPr>
        </p:nvSpPr>
        <p:spPr>
          <a:xfrm>
            <a:off x="912027" y="1125646"/>
            <a:ext cx="11068916" cy="914401"/>
          </a:xfrm>
        </p:spPr>
        <p:txBody>
          <a:bodyPr/>
          <a:lstStyle/>
          <a:p>
            <a:r>
              <a:rPr lang="en-GB" sz="3600" b="1" dirty="0">
                <a:latin typeface="Montserrat"/>
              </a:rPr>
              <a:t>Researching student voice: what support needs did the students identify?</a:t>
            </a:r>
            <a:endParaRPr lang="en-AU" sz="3600" b="1" dirty="0">
              <a:latin typeface="Montserrat"/>
            </a:endParaRPr>
          </a:p>
        </p:txBody>
      </p:sp>
      <p:pic>
        <p:nvPicPr>
          <p:cNvPr id="4" name="Content Placeholder 3" descr="Magnifying glass">
            <a:extLst>
              <a:ext uri="{FF2B5EF4-FFF2-40B4-BE49-F238E27FC236}">
                <a16:creationId xmlns:a16="http://schemas.microsoft.com/office/drawing/2014/main" id="{243333D7-791E-4A92-8041-211DBC5E6D67}"/>
              </a:ext>
            </a:extLst>
          </p:cNvPr>
          <p:cNvPicPr>
            <a:picLocks noGrp="1" noChangeAspect="1"/>
          </p:cNvPicPr>
          <p:nvPr>
            <p:ph idx="1"/>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935515" y="2494895"/>
            <a:ext cx="656520" cy="656520"/>
          </a:xfrm>
          <a:prstGeom prst="rect">
            <a:avLst/>
          </a:prstGeom>
        </p:spPr>
      </p:pic>
      <p:pic>
        <p:nvPicPr>
          <p:cNvPr id="5" name="Graphic 4" descr="Boardroom">
            <a:extLst>
              <a:ext uri="{FF2B5EF4-FFF2-40B4-BE49-F238E27FC236}">
                <a16:creationId xmlns:a16="http://schemas.microsoft.com/office/drawing/2014/main" id="{FD6EE5F0-74E3-4994-930E-BBFCCF3C34C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845870" y="3445998"/>
            <a:ext cx="914401" cy="914401"/>
          </a:xfrm>
          <a:prstGeom prst="rect">
            <a:avLst/>
          </a:prstGeom>
        </p:spPr>
      </p:pic>
      <p:sp>
        <p:nvSpPr>
          <p:cNvPr id="6" name="Rectangle 5">
            <a:extLst>
              <a:ext uri="{FF2B5EF4-FFF2-40B4-BE49-F238E27FC236}">
                <a16:creationId xmlns:a16="http://schemas.microsoft.com/office/drawing/2014/main" id="{06A89090-0F34-41D7-94CE-D2F157504BF5}"/>
              </a:ext>
            </a:extLst>
          </p:cNvPr>
          <p:cNvSpPr/>
          <p:nvPr/>
        </p:nvSpPr>
        <p:spPr>
          <a:xfrm>
            <a:off x="2330778" y="3672365"/>
            <a:ext cx="7933153" cy="461665"/>
          </a:xfrm>
          <a:prstGeom prst="rect">
            <a:avLst/>
          </a:prstGeom>
        </p:spPr>
        <p:txBody>
          <a:bodyPr wrap="square">
            <a:spAutoFit/>
          </a:bodyPr>
          <a:lstStyle/>
          <a:p>
            <a:pPr marL="446088"/>
            <a:r>
              <a:rPr lang="en-GB" sz="2400" b="1" dirty="0">
                <a:solidFill>
                  <a:schemeClr val="bg1"/>
                </a:solidFill>
                <a:latin typeface="Montserrat" pitchFamily="2" charset="77"/>
              </a:rPr>
              <a:t>Practical help for work readiness</a:t>
            </a:r>
          </a:p>
        </p:txBody>
      </p:sp>
      <p:pic>
        <p:nvPicPr>
          <p:cNvPr id="7" name="Graphic 6" descr="Signpost">
            <a:extLst>
              <a:ext uri="{FF2B5EF4-FFF2-40B4-BE49-F238E27FC236}">
                <a16:creationId xmlns:a16="http://schemas.microsoft.com/office/drawing/2014/main" id="{00B5BA66-BFDB-4875-A226-ED15FBAFFC0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982547" y="4695853"/>
            <a:ext cx="696464" cy="696464"/>
          </a:xfrm>
          <a:prstGeom prst="rect">
            <a:avLst/>
          </a:prstGeom>
        </p:spPr>
      </p:pic>
      <p:sp>
        <p:nvSpPr>
          <p:cNvPr id="8" name="TextBox 7">
            <a:extLst>
              <a:ext uri="{FF2B5EF4-FFF2-40B4-BE49-F238E27FC236}">
                <a16:creationId xmlns:a16="http://schemas.microsoft.com/office/drawing/2014/main" id="{CD22E052-FCB1-4451-A3DC-612FD7624D21}"/>
              </a:ext>
            </a:extLst>
          </p:cNvPr>
          <p:cNvSpPr txBox="1"/>
          <p:nvPr/>
        </p:nvSpPr>
        <p:spPr>
          <a:xfrm>
            <a:off x="2125871" y="4809160"/>
            <a:ext cx="7430506" cy="461665"/>
          </a:xfrm>
          <a:prstGeom prst="rect">
            <a:avLst/>
          </a:prstGeom>
          <a:noFill/>
        </p:spPr>
        <p:txBody>
          <a:bodyPr wrap="square">
            <a:spAutoFit/>
          </a:bodyPr>
          <a:lstStyle/>
          <a:p>
            <a:pPr marL="446088"/>
            <a:r>
              <a:rPr lang="en-GB" sz="2400" b="1" dirty="0">
                <a:solidFill>
                  <a:schemeClr val="bg1"/>
                </a:solidFill>
                <a:latin typeface="Montserrat" pitchFamily="2" charset="77"/>
              </a:rPr>
              <a:t>  Guidance around the jobs market</a:t>
            </a:r>
          </a:p>
        </p:txBody>
      </p:sp>
      <p:sp>
        <p:nvSpPr>
          <p:cNvPr id="9" name="Rectangle 8">
            <a:extLst>
              <a:ext uri="{FF2B5EF4-FFF2-40B4-BE49-F238E27FC236}">
                <a16:creationId xmlns:a16="http://schemas.microsoft.com/office/drawing/2014/main" id="{0BE86277-5ECB-B84E-86E3-1CD830097256}"/>
              </a:ext>
            </a:extLst>
          </p:cNvPr>
          <p:cNvSpPr/>
          <p:nvPr/>
        </p:nvSpPr>
        <p:spPr>
          <a:xfrm>
            <a:off x="2330779" y="2584998"/>
            <a:ext cx="7933153" cy="461665"/>
          </a:xfrm>
          <a:prstGeom prst="rect">
            <a:avLst/>
          </a:prstGeom>
        </p:spPr>
        <p:txBody>
          <a:bodyPr wrap="square">
            <a:spAutoFit/>
          </a:bodyPr>
          <a:lstStyle/>
          <a:p>
            <a:pPr marL="446088"/>
            <a:r>
              <a:rPr lang="en-GB" sz="2400" b="1" dirty="0">
                <a:solidFill>
                  <a:schemeClr val="bg1"/>
                </a:solidFill>
                <a:latin typeface="Montserrat" pitchFamily="2" charset="77"/>
              </a:rPr>
              <a:t>Help exploring career options and pathways</a:t>
            </a:r>
          </a:p>
        </p:txBody>
      </p:sp>
    </p:spTree>
    <p:extLst>
      <p:ext uri="{BB962C8B-B14F-4D97-AF65-F5344CB8AC3E}">
        <p14:creationId xmlns:p14="http://schemas.microsoft.com/office/powerpoint/2010/main" val="2227972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5E46F47-463F-5F43-A8AE-128BA8057FEF}"/>
              </a:ext>
            </a:extLst>
          </p:cNvPr>
          <p:cNvSpPr/>
          <p:nvPr/>
        </p:nvSpPr>
        <p:spPr>
          <a:xfrm>
            <a:off x="4586288" y="1"/>
            <a:ext cx="7605711" cy="6858000"/>
          </a:xfrm>
          <a:prstGeom prst="rect">
            <a:avLst/>
          </a:prstGeom>
          <a:solidFill>
            <a:srgbClr val="031E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Speech Bubble: Oval 3">
            <a:extLst>
              <a:ext uri="{FF2B5EF4-FFF2-40B4-BE49-F238E27FC236}">
                <a16:creationId xmlns:a16="http://schemas.microsoft.com/office/drawing/2014/main" id="{3A15EF7B-4A39-4022-94B1-B1F4522F0B90}"/>
              </a:ext>
            </a:extLst>
          </p:cNvPr>
          <p:cNvSpPr/>
          <p:nvPr/>
        </p:nvSpPr>
        <p:spPr>
          <a:xfrm>
            <a:off x="6333332" y="1161479"/>
            <a:ext cx="5164138" cy="4262437"/>
          </a:xfrm>
          <a:prstGeom prst="wedgeEllipseCallout">
            <a:avLst/>
          </a:prstGeom>
          <a:solidFill>
            <a:srgbClr val="CE003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latin typeface="Montserrat" pitchFamily="2" charset="77"/>
              </a:rPr>
              <a:t>It’s kind of like something I’m looking forward to, but at the same time, it’s kind of daunting.</a:t>
            </a:r>
            <a:endParaRPr lang="en-GB" sz="2400" b="1" dirty="0">
              <a:latin typeface="Montserrat" pitchFamily="2" charset="77"/>
            </a:endParaRPr>
          </a:p>
        </p:txBody>
      </p:sp>
      <p:sp>
        <p:nvSpPr>
          <p:cNvPr id="2" name="Text Placeholder 1">
            <a:extLst>
              <a:ext uri="{FF2B5EF4-FFF2-40B4-BE49-F238E27FC236}">
                <a16:creationId xmlns:a16="http://schemas.microsoft.com/office/drawing/2014/main" id="{11A3CA26-8ECC-4BC1-951D-5992F7C88E7F}"/>
              </a:ext>
            </a:extLst>
          </p:cNvPr>
          <p:cNvSpPr>
            <a:spLocks noGrp="1"/>
          </p:cNvSpPr>
          <p:nvPr>
            <p:ph type="body" sz="quarter" idx="15"/>
          </p:nvPr>
        </p:nvSpPr>
        <p:spPr>
          <a:xfrm>
            <a:off x="923551" y="1809446"/>
            <a:ext cx="4329113" cy="3686511"/>
          </a:xfrm>
        </p:spPr>
        <p:txBody>
          <a:bodyPr vert="horz" wrap="square" lIns="0" tIns="45720" rIns="91440" bIns="45720" rtlCol="0" anchor="t">
            <a:noAutofit/>
          </a:bodyPr>
          <a:lstStyle/>
          <a:p>
            <a:pPr marL="457200" indent="-457200">
              <a:buChar char="•"/>
            </a:pPr>
            <a:endParaRPr lang="en-GB" sz="2800" dirty="0">
              <a:latin typeface="Montserrat Medium"/>
            </a:endParaRPr>
          </a:p>
          <a:p>
            <a:pPr marL="457200" indent="-457200">
              <a:buChar char="•"/>
            </a:pPr>
            <a:r>
              <a:rPr lang="en-US" sz="2800" dirty="0">
                <a:latin typeface="Montserrat"/>
              </a:rPr>
              <a:t>Student views on t</a:t>
            </a:r>
            <a:r>
              <a:rPr lang="en-GB" sz="2800" dirty="0">
                <a:latin typeface="Montserrat"/>
              </a:rPr>
              <a:t>h</a:t>
            </a:r>
            <a:r>
              <a:rPr lang="en-US" sz="2800" dirty="0">
                <a:latin typeface="Montserrat"/>
              </a:rPr>
              <a:t>eir future</a:t>
            </a:r>
            <a:endParaRPr lang="en-GB" sz="2800" dirty="0">
              <a:latin typeface="Montserrat"/>
            </a:endParaRPr>
          </a:p>
          <a:p>
            <a:pPr marL="457200" indent="-457200">
              <a:buChar char="•"/>
            </a:pPr>
            <a:r>
              <a:rPr lang="en-US" sz="2800" dirty="0">
                <a:latin typeface="Montserrat"/>
              </a:rPr>
              <a:t>Assessment of pilots</a:t>
            </a:r>
          </a:p>
          <a:p>
            <a:pPr marL="457200" indent="-457200">
              <a:buChar char="•"/>
            </a:pPr>
            <a:r>
              <a:rPr lang="en-US" sz="2800" dirty="0">
                <a:latin typeface="Montserrat"/>
              </a:rPr>
              <a:t>Actions following experiences</a:t>
            </a:r>
          </a:p>
          <a:p>
            <a:endParaRPr lang="en-US" sz="2800" dirty="0">
              <a:latin typeface="Montserrat SemiBold"/>
            </a:endParaRPr>
          </a:p>
          <a:p>
            <a:endParaRPr lang="en-US" sz="2800" dirty="0">
              <a:latin typeface="Montserrat SemiBold"/>
            </a:endParaRPr>
          </a:p>
          <a:p>
            <a:pPr marL="457200" indent="-457200">
              <a:buChar char="•"/>
            </a:pPr>
            <a:endParaRPr lang="en-US" sz="2800" dirty="0">
              <a:latin typeface="Montserrat SemiBold"/>
            </a:endParaRPr>
          </a:p>
          <a:p>
            <a:pPr marL="457200" indent="-457200">
              <a:buChar char="•"/>
            </a:pPr>
            <a:endParaRPr lang="en-US" sz="2800" dirty="0">
              <a:latin typeface="Montserrat SemiBold"/>
            </a:endParaRPr>
          </a:p>
          <a:p>
            <a:pPr marL="457200" indent="-457200">
              <a:buChar char="•"/>
            </a:pPr>
            <a:endParaRPr lang="en-GB" sz="2800" dirty="0">
              <a:latin typeface="Montserrat SemiBold"/>
            </a:endParaRPr>
          </a:p>
          <a:p>
            <a:pPr marL="457200" indent="-457200">
              <a:buChar char="•"/>
            </a:pPr>
            <a:endParaRPr lang="en-GB" sz="2800" dirty="0">
              <a:latin typeface="Montserrat SemiBold"/>
            </a:endParaRPr>
          </a:p>
        </p:txBody>
      </p:sp>
      <p:sp>
        <p:nvSpPr>
          <p:cNvPr id="7" name="TextBox 6">
            <a:extLst>
              <a:ext uri="{FF2B5EF4-FFF2-40B4-BE49-F238E27FC236}">
                <a16:creationId xmlns:a16="http://schemas.microsoft.com/office/drawing/2014/main" id="{636CEF8C-D666-5343-892D-89E783022191}"/>
              </a:ext>
            </a:extLst>
          </p:cNvPr>
          <p:cNvSpPr txBox="1"/>
          <p:nvPr/>
        </p:nvSpPr>
        <p:spPr>
          <a:xfrm>
            <a:off x="7236540" y="2191974"/>
            <a:ext cx="717176" cy="1015663"/>
          </a:xfrm>
          <a:prstGeom prst="rect">
            <a:avLst/>
          </a:prstGeom>
          <a:noFill/>
        </p:spPr>
        <p:txBody>
          <a:bodyPr wrap="square" rtlCol="0">
            <a:spAutoFit/>
          </a:bodyPr>
          <a:lstStyle/>
          <a:p>
            <a:r>
              <a:rPr lang="en-US" sz="6000" b="1" dirty="0">
                <a:solidFill>
                  <a:schemeClr val="bg1"/>
                </a:solidFill>
                <a:latin typeface="Montserrat" pitchFamily="2" charset="77"/>
              </a:rPr>
              <a:t>“</a:t>
            </a:r>
          </a:p>
        </p:txBody>
      </p:sp>
      <p:sp>
        <p:nvSpPr>
          <p:cNvPr id="8" name="TextBox 7">
            <a:extLst>
              <a:ext uri="{FF2B5EF4-FFF2-40B4-BE49-F238E27FC236}">
                <a16:creationId xmlns:a16="http://schemas.microsoft.com/office/drawing/2014/main" id="{A81555E5-7F98-AB41-93DA-A3E0E966CA4D}"/>
              </a:ext>
            </a:extLst>
          </p:cNvPr>
          <p:cNvSpPr txBox="1"/>
          <p:nvPr/>
        </p:nvSpPr>
        <p:spPr>
          <a:xfrm>
            <a:off x="9732592" y="3716496"/>
            <a:ext cx="717176" cy="1015663"/>
          </a:xfrm>
          <a:prstGeom prst="rect">
            <a:avLst/>
          </a:prstGeom>
          <a:noFill/>
        </p:spPr>
        <p:txBody>
          <a:bodyPr wrap="square" rtlCol="0">
            <a:spAutoFit/>
          </a:bodyPr>
          <a:lstStyle/>
          <a:p>
            <a:r>
              <a:rPr lang="en-US" sz="6000" b="1" dirty="0">
                <a:solidFill>
                  <a:schemeClr val="bg1"/>
                </a:solidFill>
                <a:latin typeface="Montserrat" pitchFamily="2" charset="77"/>
              </a:rPr>
              <a:t>”</a:t>
            </a:r>
          </a:p>
        </p:txBody>
      </p:sp>
    </p:spTree>
    <p:extLst>
      <p:ext uri="{BB962C8B-B14F-4D97-AF65-F5344CB8AC3E}">
        <p14:creationId xmlns:p14="http://schemas.microsoft.com/office/powerpoint/2010/main" val="3825516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6E4041D-C48B-4EB2-A13C-7E749802D112}"/>
              </a:ext>
            </a:extLst>
          </p:cNvPr>
          <p:cNvSpPr>
            <a:spLocks noGrp="1"/>
          </p:cNvSpPr>
          <p:nvPr>
            <p:ph type="title"/>
          </p:nvPr>
        </p:nvSpPr>
        <p:spPr>
          <a:xfrm>
            <a:off x="1903649" y="557804"/>
            <a:ext cx="8384701" cy="1936522"/>
          </a:xfrm>
        </p:spPr>
        <p:txBody>
          <a:bodyPr/>
          <a:lstStyle/>
          <a:p>
            <a:r>
              <a:rPr lang="en-US" sz="3600" b="1" dirty="0">
                <a:latin typeface="Montserrat"/>
              </a:rPr>
              <a:t>What did the pilots involve?</a:t>
            </a:r>
            <a:br>
              <a:rPr lang="en-US" b="1" dirty="0">
                <a:latin typeface="Montserrat" pitchFamily="2" charset="77"/>
              </a:rPr>
            </a:br>
            <a:endParaRPr lang="en-AU" b="1" dirty="0">
              <a:latin typeface="Montserrat" pitchFamily="2" charset="77"/>
            </a:endParaRPr>
          </a:p>
        </p:txBody>
      </p:sp>
      <p:pic>
        <p:nvPicPr>
          <p:cNvPr id="4" name="Graphic 3" descr="Head with gears">
            <a:extLst>
              <a:ext uri="{FF2B5EF4-FFF2-40B4-BE49-F238E27FC236}">
                <a16:creationId xmlns:a16="http://schemas.microsoft.com/office/drawing/2014/main" id="{899BB826-8510-4D73-870C-541EA0C6DC3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347689" y="2606188"/>
            <a:ext cx="1754803" cy="1754803"/>
          </a:xfrm>
          <a:prstGeom prst="rect">
            <a:avLst/>
          </a:prstGeom>
        </p:spPr>
      </p:pic>
      <p:pic>
        <p:nvPicPr>
          <p:cNvPr id="7" name="Graphic 6" descr="Questions">
            <a:extLst>
              <a:ext uri="{FF2B5EF4-FFF2-40B4-BE49-F238E27FC236}">
                <a16:creationId xmlns:a16="http://schemas.microsoft.com/office/drawing/2014/main" id="{2021649A-676C-409B-A74B-E059EE499F3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427112" y="2383675"/>
            <a:ext cx="1980000" cy="1980000"/>
          </a:xfrm>
          <a:prstGeom prst="rect">
            <a:avLst/>
          </a:prstGeom>
        </p:spPr>
      </p:pic>
      <p:pic>
        <p:nvPicPr>
          <p:cNvPr id="8" name="Graphic 7" descr="Office worker">
            <a:extLst>
              <a:ext uri="{FF2B5EF4-FFF2-40B4-BE49-F238E27FC236}">
                <a16:creationId xmlns:a16="http://schemas.microsoft.com/office/drawing/2014/main" id="{B8E027E3-915E-4FAC-B7FD-3D6496244A5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043069" y="2548180"/>
            <a:ext cx="1870818" cy="1870818"/>
          </a:xfrm>
          <a:prstGeom prst="rect">
            <a:avLst/>
          </a:prstGeom>
        </p:spPr>
      </p:pic>
      <p:pic>
        <p:nvPicPr>
          <p:cNvPr id="6" name="Graphic 5" descr="Open hand with plant">
            <a:extLst>
              <a:ext uri="{FF2B5EF4-FFF2-40B4-BE49-F238E27FC236}">
                <a16:creationId xmlns:a16="http://schemas.microsoft.com/office/drawing/2014/main" id="{E3FE7C47-599F-4CA8-B82C-E1CE97AE35C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221698" y="3103675"/>
            <a:ext cx="1260000" cy="1260000"/>
          </a:xfrm>
          <a:prstGeom prst="rect">
            <a:avLst/>
          </a:prstGeom>
        </p:spPr>
      </p:pic>
      <p:sp>
        <p:nvSpPr>
          <p:cNvPr id="2" name="TextBox 1">
            <a:extLst>
              <a:ext uri="{FF2B5EF4-FFF2-40B4-BE49-F238E27FC236}">
                <a16:creationId xmlns:a16="http://schemas.microsoft.com/office/drawing/2014/main" id="{A01730BB-38AC-094D-B6C1-193BC7743328}"/>
              </a:ext>
            </a:extLst>
          </p:cNvPr>
          <p:cNvSpPr txBox="1"/>
          <p:nvPr/>
        </p:nvSpPr>
        <p:spPr>
          <a:xfrm>
            <a:off x="939822" y="4418998"/>
            <a:ext cx="1927654" cy="369332"/>
          </a:xfrm>
          <a:prstGeom prst="rect">
            <a:avLst/>
          </a:prstGeom>
          <a:noFill/>
        </p:spPr>
        <p:txBody>
          <a:bodyPr wrap="square" rtlCol="0">
            <a:spAutoFit/>
          </a:bodyPr>
          <a:lstStyle/>
          <a:p>
            <a:r>
              <a:rPr lang="en-US" b="1" dirty="0">
                <a:solidFill>
                  <a:schemeClr val="bg1"/>
                </a:solidFill>
                <a:latin typeface="Montserrat" pitchFamily="2" charset="77"/>
              </a:rPr>
              <a:t>OUTPUTS</a:t>
            </a:r>
          </a:p>
        </p:txBody>
      </p:sp>
      <p:sp>
        <p:nvSpPr>
          <p:cNvPr id="9" name="TextBox 8">
            <a:extLst>
              <a:ext uri="{FF2B5EF4-FFF2-40B4-BE49-F238E27FC236}">
                <a16:creationId xmlns:a16="http://schemas.microsoft.com/office/drawing/2014/main" id="{AC496F22-6CD4-A846-8330-79895FF2B108}"/>
              </a:ext>
            </a:extLst>
          </p:cNvPr>
          <p:cNvSpPr txBox="1"/>
          <p:nvPr/>
        </p:nvSpPr>
        <p:spPr>
          <a:xfrm>
            <a:off x="3571464" y="4418998"/>
            <a:ext cx="1927654" cy="369332"/>
          </a:xfrm>
          <a:prstGeom prst="rect">
            <a:avLst/>
          </a:prstGeom>
          <a:noFill/>
        </p:spPr>
        <p:txBody>
          <a:bodyPr wrap="square" rtlCol="0">
            <a:spAutoFit/>
          </a:bodyPr>
          <a:lstStyle/>
          <a:p>
            <a:r>
              <a:rPr lang="en-US" b="1" dirty="0">
                <a:solidFill>
                  <a:schemeClr val="bg1"/>
                </a:solidFill>
                <a:latin typeface="Montserrat" pitchFamily="2" charset="77"/>
              </a:rPr>
              <a:t>TRAINING</a:t>
            </a:r>
          </a:p>
        </p:txBody>
      </p:sp>
      <p:sp>
        <p:nvSpPr>
          <p:cNvPr id="10" name="TextBox 9">
            <a:extLst>
              <a:ext uri="{FF2B5EF4-FFF2-40B4-BE49-F238E27FC236}">
                <a16:creationId xmlns:a16="http://schemas.microsoft.com/office/drawing/2014/main" id="{09F52EB7-B61C-F741-807A-C5F51BFC3AFC}"/>
              </a:ext>
            </a:extLst>
          </p:cNvPr>
          <p:cNvSpPr txBox="1"/>
          <p:nvPr/>
        </p:nvSpPr>
        <p:spPr>
          <a:xfrm>
            <a:off x="6503433" y="4418998"/>
            <a:ext cx="1927654" cy="369332"/>
          </a:xfrm>
          <a:prstGeom prst="rect">
            <a:avLst/>
          </a:prstGeom>
          <a:noFill/>
        </p:spPr>
        <p:txBody>
          <a:bodyPr wrap="square" rtlCol="0">
            <a:spAutoFit/>
          </a:bodyPr>
          <a:lstStyle/>
          <a:p>
            <a:r>
              <a:rPr lang="en-US" b="1" dirty="0">
                <a:solidFill>
                  <a:schemeClr val="bg1"/>
                </a:solidFill>
                <a:latin typeface="Montserrat" pitchFamily="2" charset="77"/>
              </a:rPr>
              <a:t>EXPERTS</a:t>
            </a:r>
          </a:p>
        </p:txBody>
      </p:sp>
      <p:sp>
        <p:nvSpPr>
          <p:cNvPr id="11" name="TextBox 10">
            <a:extLst>
              <a:ext uri="{FF2B5EF4-FFF2-40B4-BE49-F238E27FC236}">
                <a16:creationId xmlns:a16="http://schemas.microsoft.com/office/drawing/2014/main" id="{3384AF1B-FC34-B64D-8BC0-4010773AEA59}"/>
              </a:ext>
            </a:extLst>
          </p:cNvPr>
          <p:cNvSpPr txBox="1"/>
          <p:nvPr/>
        </p:nvSpPr>
        <p:spPr>
          <a:xfrm>
            <a:off x="8661851" y="4360991"/>
            <a:ext cx="2633253" cy="646331"/>
          </a:xfrm>
          <a:prstGeom prst="rect">
            <a:avLst/>
          </a:prstGeom>
          <a:noFill/>
        </p:spPr>
        <p:txBody>
          <a:bodyPr wrap="square" rtlCol="0">
            <a:spAutoFit/>
          </a:bodyPr>
          <a:lstStyle/>
          <a:p>
            <a:pPr algn="ctr"/>
            <a:r>
              <a:rPr lang="en-US" b="1" dirty="0">
                <a:solidFill>
                  <a:schemeClr val="bg1"/>
                </a:solidFill>
                <a:latin typeface="Montserrat" pitchFamily="2" charset="77"/>
              </a:rPr>
              <a:t>WORK </a:t>
            </a:r>
          </a:p>
          <a:p>
            <a:pPr algn="ctr"/>
            <a:r>
              <a:rPr lang="en-US" b="1" dirty="0">
                <a:solidFill>
                  <a:schemeClr val="bg1"/>
                </a:solidFill>
                <a:latin typeface="Montserrat" pitchFamily="2" charset="77"/>
              </a:rPr>
              <a:t>EXPERIENCE</a:t>
            </a:r>
          </a:p>
        </p:txBody>
      </p:sp>
    </p:spTree>
    <p:extLst>
      <p:ext uri="{BB962C8B-B14F-4D97-AF65-F5344CB8AC3E}">
        <p14:creationId xmlns:p14="http://schemas.microsoft.com/office/powerpoint/2010/main" val="1248661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760706D-5061-3344-8FE9-4E839FC42409}"/>
              </a:ext>
            </a:extLst>
          </p:cNvPr>
          <p:cNvSpPr/>
          <p:nvPr/>
        </p:nvSpPr>
        <p:spPr>
          <a:xfrm>
            <a:off x="459610" y="1065737"/>
            <a:ext cx="11825668" cy="1200329"/>
          </a:xfrm>
          <a:prstGeom prst="rect">
            <a:avLst/>
          </a:prstGeom>
        </p:spPr>
        <p:txBody>
          <a:bodyPr wrap="square">
            <a:spAutoFit/>
          </a:bodyPr>
          <a:lstStyle/>
          <a:p>
            <a:pPr marL="446088"/>
            <a:r>
              <a:rPr lang="en-GB" sz="3600" b="1" dirty="0">
                <a:solidFill>
                  <a:schemeClr val="bg1"/>
                </a:solidFill>
                <a:latin typeface="Montserrat" pitchFamily="2" charset="77"/>
              </a:rPr>
              <a:t>The Four Models of </a:t>
            </a:r>
          </a:p>
          <a:p>
            <a:pPr marL="446088"/>
            <a:r>
              <a:rPr lang="en-GB" sz="3600" b="1" dirty="0">
                <a:solidFill>
                  <a:schemeClr val="bg1"/>
                </a:solidFill>
                <a:latin typeface="Montserrat" pitchFamily="2" charset="77"/>
              </a:rPr>
              <a:t>Workplace Engagement</a:t>
            </a:r>
          </a:p>
        </p:txBody>
      </p:sp>
      <mc:AlternateContent xmlns:mc="http://schemas.openxmlformats.org/markup-compatibility/2006" xmlns:am3d="http://schemas.microsoft.com/office/drawing/2017/model3d">
        <mc:Choice Requires="am3d">
          <p:graphicFrame>
            <p:nvGraphicFramePr>
              <p:cNvPr id="4" name="3D Model 3">
                <a:extLst>
                  <a:ext uri="{FF2B5EF4-FFF2-40B4-BE49-F238E27FC236}">
                    <a16:creationId xmlns:a16="http://schemas.microsoft.com/office/drawing/2014/main" id="{485D253B-109B-429D-8E5B-1D8C9FF081EC}"/>
                  </a:ext>
                </a:extLst>
              </p:cNvPr>
              <p:cNvGraphicFramePr>
                <a:graphicFrameLocks noChangeAspect="1"/>
              </p:cNvGraphicFramePr>
              <p:nvPr>
                <p:extLst>
                  <p:ext uri="{D42A27DB-BD31-4B8C-83A1-F6EECF244321}">
                    <p14:modId xmlns:p14="http://schemas.microsoft.com/office/powerpoint/2010/main" val="10971385"/>
                  </p:ext>
                </p:extLst>
              </p:nvPr>
            </p:nvGraphicFramePr>
            <p:xfrm rot="944002">
              <a:off x="6865096" y="1322754"/>
              <a:ext cx="4569125" cy="4784366"/>
            </p:xfrm>
            <a:graphic>
              <a:graphicData uri="http://schemas.microsoft.com/office/drawing/2017/model3d">
                <am3d:model3d r:embed="rId3">
                  <am3d:spPr>
                    <a:xfrm rot="944002">
                      <a:off x="0" y="0"/>
                      <a:ext cx="4569125" cy="4784366"/>
                    </a:xfrm>
                    <a:prstGeom prst="rect">
                      <a:avLst/>
                    </a:prstGeom>
                  </am3d:spPr>
                  <am3d:camera>
                    <am3d:pos x="0" y="0" z="75104504"/>
                    <am3d:up dx="0" dy="36000000" dz="0"/>
                    <am3d:lookAt x="0" y="0" z="0"/>
                    <am3d:perspective fov="2700000"/>
                  </am3d:camera>
                  <am3d:trans>
                    <am3d:meterPerModelUnit n="2631125" d="1000000"/>
                    <am3d:preTrans dx="-2913910" dy="112607" dz="-18942157"/>
                    <am3d:scale>
                      <am3d:sx n="1000000" d="1000000"/>
                      <am3d:sy n="1000000" d="1000000"/>
                      <am3d:sz n="1000000" d="1000000"/>
                    </am3d:scale>
                    <am3d:rot ax="1067529" ay="2472822" az="716329"/>
                    <am3d:postTrans dx="0" dy="0" dz="0"/>
                  </am3d:trans>
                  <am3d:raster rName="Office3DRenderer" rVer="16.0.8326">
                    <am3d:blip r:embed="rId4"/>
                  </am3d:raster>
                  <am3d:objViewport viewportSz="627971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4" name="3D Model 3">
                <a:extLst>
                  <a:ext uri="{FF2B5EF4-FFF2-40B4-BE49-F238E27FC236}">
                    <a16:creationId xmlns:a16="http://schemas.microsoft.com/office/drawing/2014/main" id="{485D253B-109B-429D-8E5B-1D8C9FF081EC}"/>
                  </a:ext>
                </a:extLst>
              </p:cNvPr>
              <p:cNvPicPr>
                <a:picLocks noGrp="1" noRot="1" noChangeAspect="1" noMove="1" noResize="1" noEditPoints="1" noAdjustHandles="1" noChangeArrowheads="1" noChangeShapeType="1" noCrop="1"/>
              </p:cNvPicPr>
              <p:nvPr/>
            </p:nvPicPr>
            <p:blipFill>
              <a:blip r:embed="rId5"/>
              <a:stretch>
                <a:fillRect/>
              </a:stretch>
            </p:blipFill>
            <p:spPr>
              <a:xfrm rot="944002">
                <a:off x="6865096" y="1322754"/>
                <a:ext cx="4569125" cy="4784366"/>
              </a:xfrm>
              <a:prstGeom prst="rect">
                <a:avLst/>
              </a:prstGeom>
            </p:spPr>
          </p:pic>
        </mc:Fallback>
      </mc:AlternateContent>
    </p:spTree>
    <p:extLst>
      <p:ext uri="{BB962C8B-B14F-4D97-AF65-F5344CB8AC3E}">
        <p14:creationId xmlns:p14="http://schemas.microsoft.com/office/powerpoint/2010/main" val="3136915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mph" presetSubtype="128" accel="10000" decel="10000" fill="hold" nodeType="clickEffect">
                                  <p:stCondLst>
                                    <p:cond delay="0"/>
                                  </p:stCondLst>
                                  <p:childTnLst>
                                    <p:animRot by="21600000">
                                      <p:cBhvr>
                                        <p:cTn id="6" dur="20000" fill="hold"/>
                                        <p:tgtEl>
                                          <p:spTgt spid="4"/>
                                        </p:tgtEl>
                                        <p:attrNameLst>
                                          <p:attrName>3d.view.rotation.y</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0" name="Rectangle 109">
            <a:extLst>
              <a:ext uri="{FF2B5EF4-FFF2-40B4-BE49-F238E27FC236}">
                <a16:creationId xmlns:a16="http://schemas.microsoft.com/office/drawing/2014/main" id="{A4E37431-20F0-4DD6-84A9-ED2B644943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2" name="Rectangle 111">
            <a:extLst>
              <a:ext uri="{FF2B5EF4-FFF2-40B4-BE49-F238E27FC236}">
                <a16:creationId xmlns:a16="http://schemas.microsoft.com/office/drawing/2014/main" id="{0AE98B72-66C6-4AB4-AF0D-BA830DE863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38515" y="639280"/>
            <a:ext cx="6858000" cy="55794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4" name="Rectangle 113">
            <a:extLst>
              <a:ext uri="{FF2B5EF4-FFF2-40B4-BE49-F238E27FC236}">
                <a16:creationId xmlns:a16="http://schemas.microsoft.com/office/drawing/2014/main" id="{407EAFC6-733F-403D-BB4D-05A3A2874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3206" y="395206"/>
            <a:ext cx="6346209" cy="557608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6" name="Rectangle 115">
            <a:extLst>
              <a:ext uri="{FF2B5EF4-FFF2-40B4-BE49-F238E27FC236}">
                <a16:creationId xmlns:a16="http://schemas.microsoft.com/office/drawing/2014/main" id="{17A36730-4CB0-4F61-AD11-A44C976583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28907" y="2818967"/>
            <a:ext cx="2501979" cy="557608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8" name="Rectangle 117">
            <a:extLst>
              <a:ext uri="{FF2B5EF4-FFF2-40B4-BE49-F238E27FC236}">
                <a16:creationId xmlns:a16="http://schemas.microsoft.com/office/drawing/2014/main" id="{C69C79E1-F916-4929-A4F3-DE763D4BFA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25002" y="852793"/>
            <a:ext cx="6858001" cy="5152412"/>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0" name="Oval 119">
            <a:extLst>
              <a:ext uri="{FF2B5EF4-FFF2-40B4-BE49-F238E27FC236}">
                <a16:creationId xmlns:a16="http://schemas.microsoft.com/office/drawing/2014/main" id="{767334AB-16BD-4EC7-8C6B-4B51716009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818753" y="1128497"/>
            <a:ext cx="4318303" cy="4318303"/>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8D232396-4EDD-4784-B4CA-84D3EC545234}"/>
              </a:ext>
            </a:extLst>
          </p:cNvPr>
          <p:cNvSpPr>
            <a:spLocks noGrp="1"/>
          </p:cNvSpPr>
          <p:nvPr>
            <p:ph type="title"/>
          </p:nvPr>
        </p:nvSpPr>
        <p:spPr>
          <a:xfrm>
            <a:off x="660042" y="891652"/>
            <a:ext cx="4412021" cy="3030724"/>
          </a:xfrm>
        </p:spPr>
        <p:txBody>
          <a:bodyPr vert="horz" lIns="91440" tIns="45720" rIns="91440" bIns="45720" rtlCol="0" anchor="b">
            <a:normAutofit/>
          </a:bodyPr>
          <a:lstStyle/>
          <a:p>
            <a:pPr algn="r"/>
            <a:r>
              <a:rPr lang="en-US" sz="4800" b="1" kern="1200" dirty="0">
                <a:solidFill>
                  <a:srgbClr val="FFFFFF"/>
                </a:solidFill>
                <a:latin typeface="Montserrat SemiBold"/>
              </a:rPr>
              <a:t>Model 1</a:t>
            </a:r>
          </a:p>
        </p:txBody>
      </p:sp>
      <p:sp>
        <p:nvSpPr>
          <p:cNvPr id="2" name="Text Placeholder 1">
            <a:extLst>
              <a:ext uri="{FF2B5EF4-FFF2-40B4-BE49-F238E27FC236}">
                <a16:creationId xmlns:a16="http://schemas.microsoft.com/office/drawing/2014/main" id="{008E4A10-0C07-4347-B833-D29206970E2E}"/>
              </a:ext>
            </a:extLst>
          </p:cNvPr>
          <p:cNvSpPr>
            <a:spLocks noGrp="1"/>
          </p:cNvSpPr>
          <p:nvPr>
            <p:ph type="body" sz="quarter" idx="15"/>
          </p:nvPr>
        </p:nvSpPr>
        <p:spPr>
          <a:xfrm>
            <a:off x="945791" y="4745317"/>
            <a:ext cx="4126272" cy="1375145"/>
          </a:xfrm>
        </p:spPr>
        <p:txBody>
          <a:bodyPr vert="horz" wrap="square" lIns="91440" tIns="45720" rIns="91440" bIns="45720" rtlCol="0" anchor="t">
            <a:normAutofit/>
          </a:bodyPr>
          <a:lstStyle/>
          <a:p>
            <a:pPr algn="r"/>
            <a:r>
              <a:rPr lang="en-US" sz="2800" kern="1200" dirty="0">
                <a:solidFill>
                  <a:srgbClr val="FFFFFF"/>
                </a:solidFill>
                <a:latin typeface="Montserrat Light"/>
              </a:rPr>
              <a:t>In school projects that can occur for 5 year to 18 year </a:t>
            </a:r>
            <a:r>
              <a:rPr lang="en-US" sz="2800" kern="1200" dirty="0" err="1">
                <a:solidFill>
                  <a:srgbClr val="FFFFFF"/>
                </a:solidFill>
                <a:latin typeface="Montserrat Light"/>
              </a:rPr>
              <a:t>olds</a:t>
            </a:r>
            <a:r>
              <a:rPr lang="en-US" sz="2400" kern="1200" dirty="0">
                <a:solidFill>
                  <a:srgbClr val="FFFFFF"/>
                </a:solidFill>
                <a:latin typeface="+mn-lt"/>
                <a:ea typeface="+mn-ea"/>
                <a:cs typeface="+mn-cs"/>
              </a:rPr>
              <a:t>.</a:t>
            </a:r>
          </a:p>
        </p:txBody>
      </p:sp>
      <p:pic>
        <p:nvPicPr>
          <p:cNvPr id="5" name="Picture 5" descr="A picture containing text&#10;&#10;Description automatically generated">
            <a:extLst>
              <a:ext uri="{FF2B5EF4-FFF2-40B4-BE49-F238E27FC236}">
                <a16:creationId xmlns:a16="http://schemas.microsoft.com/office/drawing/2014/main" id="{DAA55125-19E6-4C78-B760-0BF4577C2C5A}"/>
              </a:ext>
            </a:extLst>
          </p:cNvPr>
          <p:cNvPicPr>
            <a:picLocks noChangeAspect="1"/>
          </p:cNvPicPr>
          <p:nvPr/>
        </p:nvPicPr>
        <p:blipFill>
          <a:blip r:embed="rId3"/>
          <a:stretch>
            <a:fillRect/>
          </a:stretch>
        </p:blipFill>
        <p:spPr>
          <a:xfrm>
            <a:off x="6095299" y="811891"/>
            <a:ext cx="5567081" cy="4951371"/>
          </a:xfrm>
          <a:prstGeom prst="rect">
            <a:avLst/>
          </a:prstGeom>
        </p:spPr>
      </p:pic>
    </p:spTree>
    <p:extLst>
      <p:ext uri="{BB962C8B-B14F-4D97-AF65-F5344CB8AC3E}">
        <p14:creationId xmlns:p14="http://schemas.microsoft.com/office/powerpoint/2010/main" val="4030327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4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7" name="Rectangle 56">
            <a:extLst>
              <a:ext uri="{FF2B5EF4-FFF2-40B4-BE49-F238E27FC236}">
                <a16:creationId xmlns:a16="http://schemas.microsoft.com/office/drawing/2014/main" id="{A4E37431-20F0-4DD6-84A9-ED2B644943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Rectangle 58">
            <a:extLst>
              <a:ext uri="{FF2B5EF4-FFF2-40B4-BE49-F238E27FC236}">
                <a16:creationId xmlns:a16="http://schemas.microsoft.com/office/drawing/2014/main" id="{0AE98B72-66C6-4AB4-AF0D-BA830DE863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38515" y="639280"/>
            <a:ext cx="6858000" cy="55794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Rectangle 60">
            <a:extLst>
              <a:ext uri="{FF2B5EF4-FFF2-40B4-BE49-F238E27FC236}">
                <a16:creationId xmlns:a16="http://schemas.microsoft.com/office/drawing/2014/main" id="{407EAFC6-733F-403D-BB4D-05A3A2874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3206" y="395206"/>
            <a:ext cx="6346209" cy="557608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Rectangle 62">
            <a:extLst>
              <a:ext uri="{FF2B5EF4-FFF2-40B4-BE49-F238E27FC236}">
                <a16:creationId xmlns:a16="http://schemas.microsoft.com/office/drawing/2014/main" id="{17A36730-4CB0-4F61-AD11-A44C976583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28907" y="2818967"/>
            <a:ext cx="2501979" cy="557608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Rectangle 64">
            <a:extLst>
              <a:ext uri="{FF2B5EF4-FFF2-40B4-BE49-F238E27FC236}">
                <a16:creationId xmlns:a16="http://schemas.microsoft.com/office/drawing/2014/main" id="{C69C79E1-F916-4929-A4F3-DE763D4BFA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25002" y="852793"/>
            <a:ext cx="6858001" cy="5152412"/>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Oval 66">
            <a:extLst>
              <a:ext uri="{FF2B5EF4-FFF2-40B4-BE49-F238E27FC236}">
                <a16:creationId xmlns:a16="http://schemas.microsoft.com/office/drawing/2014/main" id="{767334AB-16BD-4EC7-8C6B-4B51716009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818753" y="1128497"/>
            <a:ext cx="4318303" cy="4318303"/>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8D232396-4EDD-4784-B4CA-84D3EC545234}"/>
              </a:ext>
            </a:extLst>
          </p:cNvPr>
          <p:cNvSpPr>
            <a:spLocks noGrp="1"/>
          </p:cNvSpPr>
          <p:nvPr>
            <p:ph type="title"/>
          </p:nvPr>
        </p:nvSpPr>
        <p:spPr>
          <a:xfrm>
            <a:off x="660042" y="891652"/>
            <a:ext cx="4412021" cy="3030724"/>
          </a:xfrm>
        </p:spPr>
        <p:txBody>
          <a:bodyPr vert="horz" lIns="91440" tIns="45720" rIns="91440" bIns="45720" rtlCol="0" anchor="b">
            <a:normAutofit/>
          </a:bodyPr>
          <a:lstStyle/>
          <a:p>
            <a:pPr algn="r"/>
            <a:r>
              <a:rPr lang="en-US" sz="4800" b="1" kern="1200" dirty="0">
                <a:solidFill>
                  <a:srgbClr val="FFFFFF"/>
                </a:solidFill>
                <a:latin typeface="Montserrat SemiBold"/>
              </a:rPr>
              <a:t>Model 2</a:t>
            </a:r>
          </a:p>
        </p:txBody>
      </p:sp>
      <p:sp>
        <p:nvSpPr>
          <p:cNvPr id="2" name="Text Placeholder 1">
            <a:extLst>
              <a:ext uri="{FF2B5EF4-FFF2-40B4-BE49-F238E27FC236}">
                <a16:creationId xmlns:a16="http://schemas.microsoft.com/office/drawing/2014/main" id="{008E4A10-0C07-4347-B833-D29206970E2E}"/>
              </a:ext>
            </a:extLst>
          </p:cNvPr>
          <p:cNvSpPr>
            <a:spLocks noGrp="1"/>
          </p:cNvSpPr>
          <p:nvPr>
            <p:ph type="body" sz="quarter" idx="15"/>
          </p:nvPr>
        </p:nvSpPr>
        <p:spPr>
          <a:xfrm>
            <a:off x="945791" y="4745317"/>
            <a:ext cx="4126272" cy="1375145"/>
          </a:xfrm>
        </p:spPr>
        <p:txBody>
          <a:bodyPr vert="horz" wrap="square" lIns="91440" tIns="45720" rIns="91440" bIns="45720" rtlCol="0" anchor="t">
            <a:noAutofit/>
          </a:bodyPr>
          <a:lstStyle/>
          <a:p>
            <a:r>
              <a:rPr lang="en-US" sz="2800" kern="1200" dirty="0">
                <a:solidFill>
                  <a:srgbClr val="FFFFFF"/>
                </a:solidFill>
                <a:latin typeface="Montserrat Light"/>
              </a:rPr>
              <a:t>Discovery, exploration and broadening aspirations. </a:t>
            </a:r>
            <a:endParaRPr lang="en-US" sz="2800" dirty="0">
              <a:latin typeface="Montserrat Light"/>
            </a:endParaRPr>
          </a:p>
        </p:txBody>
      </p:sp>
      <p:pic>
        <p:nvPicPr>
          <p:cNvPr id="7" name="Picture 15" descr="Text, letter&#10;&#10;Description automatically generated">
            <a:extLst>
              <a:ext uri="{FF2B5EF4-FFF2-40B4-BE49-F238E27FC236}">
                <a16:creationId xmlns:a16="http://schemas.microsoft.com/office/drawing/2014/main" id="{0FEDEC7F-3667-4132-B292-E2416F143979}"/>
              </a:ext>
            </a:extLst>
          </p:cNvPr>
          <p:cNvPicPr>
            <a:picLocks noChangeAspect="1"/>
          </p:cNvPicPr>
          <p:nvPr/>
        </p:nvPicPr>
        <p:blipFill rotWithShape="1">
          <a:blip r:embed="rId3"/>
          <a:srcRect r="5496"/>
          <a:stretch/>
        </p:blipFill>
        <p:spPr>
          <a:xfrm>
            <a:off x="6328722" y="457199"/>
            <a:ext cx="5142876" cy="5899152"/>
          </a:xfrm>
          <a:prstGeom prst="rect">
            <a:avLst/>
          </a:prstGeom>
        </p:spPr>
      </p:pic>
    </p:spTree>
    <p:extLst>
      <p:ext uri="{BB962C8B-B14F-4D97-AF65-F5344CB8AC3E}">
        <p14:creationId xmlns:p14="http://schemas.microsoft.com/office/powerpoint/2010/main" val="3610804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7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94D8CA5F6472B643B7E77FE03B45B1F2" ma:contentTypeVersion="14" ma:contentTypeDescription="Create a new document." ma:contentTypeScope="" ma:versionID="04452557bb57ad38ec83b10470f3d7fd">
  <xsd:schema xmlns:xsd="http://www.w3.org/2001/XMLSchema" xmlns:xs="http://www.w3.org/2001/XMLSchema" xmlns:p="http://schemas.microsoft.com/office/2006/metadata/properties" xmlns:ns3="c226cbe1-c1e4-4f96-8e78-f3b824c8dbd0" xmlns:ns4="f84a505c-64e0-43e4-a894-ed6f56a02343" targetNamespace="http://schemas.microsoft.com/office/2006/metadata/properties" ma:root="true" ma:fieldsID="64371ff09893405eb38f8a750e8c969b" ns3:_="" ns4:_="">
    <xsd:import namespace="c226cbe1-c1e4-4f96-8e78-f3b824c8dbd0"/>
    <xsd:import namespace="f84a505c-64e0-43e4-a894-ed6f56a02343"/>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EventHashCode" minOccurs="0"/>
                <xsd:element ref="ns4:MediaServiceGenerationTime" minOccurs="0"/>
                <xsd:element ref="ns4:MediaServiceOCR" minOccurs="0"/>
                <xsd:element ref="ns4:MediaServiceDateTaken" minOccurs="0"/>
                <xsd:element ref="ns4:MediaServiceLocation" minOccurs="0"/>
                <xsd:element ref="ns4:MediaServiceAutoKeyPoints" minOccurs="0"/>
                <xsd:element ref="ns4:MediaServiceKeyPoints" minOccurs="0"/>
                <xsd:element ref="ns4: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226cbe1-c1e4-4f96-8e78-f3b824c8dbd0"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84a505c-64e0-43e4-a894-ed6f56a02343"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MediaServiceAutoTags" ma:internalName="MediaServiceAutoTags"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DateTaken" ma:index="17" nillable="true" ma:displayName="MediaServiceDateTaken" ma:hidden="true" ma:internalName="MediaServiceDateTaken"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A55BB42-B1B6-426C-8DBB-3E80462204D6}">
  <ds:schemaRefs>
    <ds:schemaRef ds:uri="http://schemas.microsoft.com/sharepoint/v3/contenttype/forms"/>
  </ds:schemaRefs>
</ds:datastoreItem>
</file>

<file path=customXml/itemProps2.xml><?xml version="1.0" encoding="utf-8"?>
<ds:datastoreItem xmlns:ds="http://schemas.openxmlformats.org/officeDocument/2006/customXml" ds:itemID="{A6089745-64A1-4A99-910C-3F7BEC8E3FFF}">
  <ds:schemaRefs>
    <ds:schemaRef ds:uri="c226cbe1-c1e4-4f96-8e78-f3b824c8dbd0"/>
    <ds:schemaRef ds:uri="http://www.w3.org/XML/1998/namespace"/>
    <ds:schemaRef ds:uri="http://purl.org/dc/elements/1.1/"/>
    <ds:schemaRef ds:uri="http://schemas.microsoft.com/office/2006/documentManagement/types"/>
    <ds:schemaRef ds:uri="http://purl.org/dc/terms/"/>
    <ds:schemaRef ds:uri="http://schemas.microsoft.com/office/infopath/2007/PartnerControls"/>
    <ds:schemaRef ds:uri="http://schemas.openxmlformats.org/package/2006/metadata/core-properties"/>
    <ds:schemaRef ds:uri="f84a505c-64e0-43e4-a894-ed6f56a02343"/>
    <ds:schemaRef ds:uri="http://schemas.microsoft.com/office/2006/metadata/properties"/>
    <ds:schemaRef ds:uri="http://purl.org/dc/dcmitype/"/>
  </ds:schemaRefs>
</ds:datastoreItem>
</file>

<file path=customXml/itemProps3.xml><?xml version="1.0" encoding="utf-8"?>
<ds:datastoreItem xmlns:ds="http://schemas.openxmlformats.org/officeDocument/2006/customXml" ds:itemID="{7A73C34D-EE20-4A1B-8974-7BBF10E7076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226cbe1-c1e4-4f96-8e78-f3b824c8dbd0"/>
    <ds:schemaRef ds:uri="f84a505c-64e0-43e4-a894-ed6f56a0234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AC_DoE_Powerpoint_widescreen_V2 (1)</Template>
  <TotalTime>22</TotalTime>
  <Words>3116</Words>
  <Application>Microsoft Office PowerPoint</Application>
  <PresentationFormat>Widescreen</PresentationFormat>
  <Paragraphs>290</Paragraphs>
  <Slides>25</Slides>
  <Notes>24</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25</vt:i4>
      </vt:variant>
    </vt:vector>
  </HeadingPairs>
  <TitlesOfParts>
    <vt:vector size="35" baseType="lpstr">
      <vt:lpstr>Arial</vt:lpstr>
      <vt:lpstr>Calibri</vt:lpstr>
      <vt:lpstr>Calibri Light</vt:lpstr>
      <vt:lpstr>Montserrat</vt:lpstr>
      <vt:lpstr>Montserrat ExtraBold</vt:lpstr>
      <vt:lpstr>Montserrat Light</vt:lpstr>
      <vt:lpstr>Montserrat Medium</vt:lpstr>
      <vt:lpstr>Montserrat SemiBold</vt:lpstr>
      <vt:lpstr>Times New Roman</vt:lpstr>
      <vt:lpstr>Office Theme</vt:lpstr>
      <vt:lpstr>PowerPoint Presentation</vt:lpstr>
      <vt:lpstr>Acknowledgement of Country</vt:lpstr>
      <vt:lpstr>PowerPoint Presentation</vt:lpstr>
      <vt:lpstr>Researching student voice: what support needs did the students identify?</vt:lpstr>
      <vt:lpstr>PowerPoint Presentation</vt:lpstr>
      <vt:lpstr>What did the pilots involve? </vt:lpstr>
      <vt:lpstr>PowerPoint Presentation</vt:lpstr>
      <vt:lpstr>Model 1</vt:lpstr>
      <vt:lpstr>Model 2</vt:lpstr>
      <vt:lpstr>Model 3</vt:lpstr>
      <vt:lpstr>Model 4</vt:lpstr>
      <vt:lpstr>Glen Pearson</vt:lpstr>
      <vt:lpstr>PowerPoint Presentation</vt:lpstr>
      <vt:lpstr>PowerPoint Presentation</vt:lpstr>
      <vt:lpstr>Developing and applying the models in 2021</vt:lpstr>
      <vt:lpstr>PowerPoint Presentation</vt:lpstr>
      <vt:lpstr>Matt Dolan</vt:lpstr>
      <vt:lpstr>Uncovering the How  - The Quadrant</vt:lpstr>
      <vt:lpstr>Apply The Quadrant – Case Study</vt:lpstr>
      <vt:lpstr>PowerPoint Presentation</vt:lpstr>
      <vt:lpstr>PowerPoint Presentation</vt:lpstr>
      <vt:lpstr>PowerPoint Presentation</vt:lpstr>
      <vt:lpstr>PowerPoint Presentation</vt:lpstr>
      <vt:lpstr>Key Learnings and going forward </vt:lpstr>
      <vt:lpstr>Credits: principals, teachers and students of the following schools and to industry leaders who formed the reference group.   For further information please contact:   glenda.obrien@det.nsw.edu.au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NSW</dc:title>
  <dc:creator>Glenda O'Brien</dc:creator>
  <cp:lastModifiedBy>Glenda O'Brien</cp:lastModifiedBy>
  <cp:revision>5</cp:revision>
  <cp:lastPrinted>2018-09-13T06:50:27Z</cp:lastPrinted>
  <dcterms:created xsi:type="dcterms:W3CDTF">2021-10-13T21:02:46Z</dcterms:created>
  <dcterms:modified xsi:type="dcterms:W3CDTF">2021-10-19T21:51:26Z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0x01010094D8CA5F6472B643B7E77FE03B45B1F2</vt:lpwstr>
  </property>
</Properties>
</file>